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7" r:id="rId1"/>
  </p:sldMasterIdLst>
  <p:notesMasterIdLst>
    <p:notesMasterId r:id="rId24"/>
  </p:notesMasterIdLst>
  <p:handoutMasterIdLst>
    <p:handoutMasterId r:id="rId25"/>
  </p:handoutMasterIdLst>
  <p:sldIdLst>
    <p:sldId id="256" r:id="rId2"/>
    <p:sldId id="257" r:id="rId3"/>
    <p:sldId id="258" r:id="rId4"/>
    <p:sldId id="265" r:id="rId5"/>
    <p:sldId id="266" r:id="rId6"/>
    <p:sldId id="267" r:id="rId7"/>
    <p:sldId id="270" r:id="rId8"/>
    <p:sldId id="260" r:id="rId9"/>
    <p:sldId id="261" r:id="rId10"/>
    <p:sldId id="262" r:id="rId11"/>
    <p:sldId id="278" r:id="rId12"/>
    <p:sldId id="263" r:id="rId13"/>
    <p:sldId id="272" r:id="rId14"/>
    <p:sldId id="273" r:id="rId15"/>
    <p:sldId id="275" r:id="rId16"/>
    <p:sldId id="276" r:id="rId17"/>
    <p:sldId id="280" r:id="rId18"/>
    <p:sldId id="277" r:id="rId19"/>
    <p:sldId id="281" r:id="rId20"/>
    <p:sldId id="284" r:id="rId21"/>
    <p:sldId id="283" r:id="rId22"/>
    <p:sldId id="279" r:id="rId2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4521" autoAdjust="0"/>
  </p:normalViewPr>
  <p:slideViewPr>
    <p:cSldViewPr snapToGrid="0">
      <p:cViewPr varScale="1">
        <p:scale>
          <a:sx n="97" d="100"/>
          <a:sy n="97" d="100"/>
        </p:scale>
        <p:origin x="148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8CDC9A0B-B0AD-4B6E-A296-52CE00D58C8C}" type="datetimeFigureOut">
              <a:rPr lang="en-GB" smtClean="0"/>
              <a:t>03/03/2025</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E5AD4F9C-4D31-4091-AC6A-366A44EE6F95}" type="slidenum">
              <a:rPr lang="en-GB" smtClean="0"/>
              <a:t>‹#›</a:t>
            </a:fld>
            <a:endParaRPr lang="en-GB"/>
          </a:p>
        </p:txBody>
      </p:sp>
    </p:spTree>
    <p:extLst>
      <p:ext uri="{BB962C8B-B14F-4D97-AF65-F5344CB8AC3E}">
        <p14:creationId xmlns:p14="http://schemas.microsoft.com/office/powerpoint/2010/main" val="3978874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FA4EEFD-0EB6-4A56-BAC7-A04969104F94}" type="datetimeFigureOut">
              <a:rPr lang="en-GB" smtClean="0"/>
              <a:t>03/03/2025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4A30E74-1A61-4F16-A1FF-D0A2075ED7AB}" type="slidenum">
              <a:rPr lang="en-GB" smtClean="0"/>
              <a:t>‹#›</a:t>
            </a:fld>
            <a:endParaRPr lang="en-GB"/>
          </a:p>
        </p:txBody>
      </p:sp>
    </p:spTree>
    <p:extLst>
      <p:ext uri="{BB962C8B-B14F-4D97-AF65-F5344CB8AC3E}">
        <p14:creationId xmlns:p14="http://schemas.microsoft.com/office/powerpoint/2010/main" val="3124923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1</a:t>
            </a:fld>
            <a:endParaRPr lang="en-GB"/>
          </a:p>
        </p:txBody>
      </p:sp>
    </p:spTree>
    <p:extLst>
      <p:ext uri="{BB962C8B-B14F-4D97-AF65-F5344CB8AC3E}">
        <p14:creationId xmlns:p14="http://schemas.microsoft.com/office/powerpoint/2010/main" val="4267896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2</a:t>
            </a:fld>
            <a:endParaRPr lang="en-GB"/>
          </a:p>
        </p:txBody>
      </p:sp>
    </p:spTree>
    <p:extLst>
      <p:ext uri="{BB962C8B-B14F-4D97-AF65-F5344CB8AC3E}">
        <p14:creationId xmlns:p14="http://schemas.microsoft.com/office/powerpoint/2010/main" val="3516995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3</a:t>
            </a:fld>
            <a:endParaRPr lang="en-GB"/>
          </a:p>
        </p:txBody>
      </p:sp>
    </p:spTree>
    <p:extLst>
      <p:ext uri="{BB962C8B-B14F-4D97-AF65-F5344CB8AC3E}">
        <p14:creationId xmlns:p14="http://schemas.microsoft.com/office/powerpoint/2010/main" val="1115512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4</a:t>
            </a:fld>
            <a:endParaRPr lang="en-GB"/>
          </a:p>
        </p:txBody>
      </p:sp>
    </p:spTree>
    <p:extLst>
      <p:ext uri="{BB962C8B-B14F-4D97-AF65-F5344CB8AC3E}">
        <p14:creationId xmlns:p14="http://schemas.microsoft.com/office/powerpoint/2010/main" val="3648571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5</a:t>
            </a:fld>
            <a:endParaRPr lang="en-GB"/>
          </a:p>
        </p:txBody>
      </p:sp>
    </p:spTree>
    <p:extLst>
      <p:ext uri="{BB962C8B-B14F-4D97-AF65-F5344CB8AC3E}">
        <p14:creationId xmlns:p14="http://schemas.microsoft.com/office/powerpoint/2010/main" val="4294064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6</a:t>
            </a:fld>
            <a:endParaRPr lang="en-GB"/>
          </a:p>
        </p:txBody>
      </p:sp>
    </p:spTree>
    <p:extLst>
      <p:ext uri="{BB962C8B-B14F-4D97-AF65-F5344CB8AC3E}">
        <p14:creationId xmlns:p14="http://schemas.microsoft.com/office/powerpoint/2010/main" val="1245647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7</a:t>
            </a:fld>
            <a:endParaRPr lang="en-GB"/>
          </a:p>
        </p:txBody>
      </p:sp>
    </p:spTree>
    <p:extLst>
      <p:ext uri="{BB962C8B-B14F-4D97-AF65-F5344CB8AC3E}">
        <p14:creationId xmlns:p14="http://schemas.microsoft.com/office/powerpoint/2010/main" val="1699506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8</a:t>
            </a:fld>
            <a:endParaRPr lang="en-GB"/>
          </a:p>
        </p:txBody>
      </p:sp>
    </p:spTree>
    <p:extLst>
      <p:ext uri="{BB962C8B-B14F-4D97-AF65-F5344CB8AC3E}">
        <p14:creationId xmlns:p14="http://schemas.microsoft.com/office/powerpoint/2010/main" val="3161791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9</a:t>
            </a:fld>
            <a:endParaRPr lang="en-GB"/>
          </a:p>
        </p:txBody>
      </p:sp>
    </p:spTree>
    <p:extLst>
      <p:ext uri="{BB962C8B-B14F-4D97-AF65-F5344CB8AC3E}">
        <p14:creationId xmlns:p14="http://schemas.microsoft.com/office/powerpoint/2010/main" val="1652160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10</a:t>
            </a:fld>
            <a:endParaRPr lang="en-GB"/>
          </a:p>
        </p:txBody>
      </p:sp>
    </p:spTree>
    <p:extLst>
      <p:ext uri="{BB962C8B-B14F-4D97-AF65-F5344CB8AC3E}">
        <p14:creationId xmlns:p14="http://schemas.microsoft.com/office/powerpoint/2010/main" val="1592756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11</a:t>
            </a:fld>
            <a:endParaRPr lang="en-GB"/>
          </a:p>
        </p:txBody>
      </p:sp>
    </p:spTree>
    <p:extLst>
      <p:ext uri="{BB962C8B-B14F-4D97-AF65-F5344CB8AC3E}">
        <p14:creationId xmlns:p14="http://schemas.microsoft.com/office/powerpoint/2010/main" val="590440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12</a:t>
            </a:fld>
            <a:endParaRPr lang="en-GB"/>
          </a:p>
        </p:txBody>
      </p:sp>
    </p:spTree>
    <p:extLst>
      <p:ext uri="{BB962C8B-B14F-4D97-AF65-F5344CB8AC3E}">
        <p14:creationId xmlns:p14="http://schemas.microsoft.com/office/powerpoint/2010/main" val="4066984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13</a:t>
            </a:fld>
            <a:endParaRPr lang="en-GB"/>
          </a:p>
        </p:txBody>
      </p:sp>
    </p:spTree>
    <p:extLst>
      <p:ext uri="{BB962C8B-B14F-4D97-AF65-F5344CB8AC3E}">
        <p14:creationId xmlns:p14="http://schemas.microsoft.com/office/powerpoint/2010/main" val="3170076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14</a:t>
            </a:fld>
            <a:endParaRPr lang="en-GB"/>
          </a:p>
        </p:txBody>
      </p:sp>
    </p:spTree>
    <p:extLst>
      <p:ext uri="{BB962C8B-B14F-4D97-AF65-F5344CB8AC3E}">
        <p14:creationId xmlns:p14="http://schemas.microsoft.com/office/powerpoint/2010/main" val="2242797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15</a:t>
            </a:fld>
            <a:endParaRPr lang="en-GB"/>
          </a:p>
        </p:txBody>
      </p:sp>
    </p:spTree>
    <p:extLst>
      <p:ext uri="{BB962C8B-B14F-4D97-AF65-F5344CB8AC3E}">
        <p14:creationId xmlns:p14="http://schemas.microsoft.com/office/powerpoint/2010/main" val="2004626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16</a:t>
            </a:fld>
            <a:endParaRPr lang="en-GB"/>
          </a:p>
        </p:txBody>
      </p:sp>
    </p:spTree>
    <p:extLst>
      <p:ext uri="{BB962C8B-B14F-4D97-AF65-F5344CB8AC3E}">
        <p14:creationId xmlns:p14="http://schemas.microsoft.com/office/powerpoint/2010/main" val="2932813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17</a:t>
            </a:fld>
            <a:endParaRPr lang="en-GB"/>
          </a:p>
        </p:txBody>
      </p:sp>
    </p:spTree>
    <p:extLst>
      <p:ext uri="{BB962C8B-B14F-4D97-AF65-F5344CB8AC3E}">
        <p14:creationId xmlns:p14="http://schemas.microsoft.com/office/powerpoint/2010/main" val="2300148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18</a:t>
            </a:fld>
            <a:endParaRPr lang="en-GB"/>
          </a:p>
        </p:txBody>
      </p:sp>
    </p:spTree>
    <p:extLst>
      <p:ext uri="{BB962C8B-B14F-4D97-AF65-F5344CB8AC3E}">
        <p14:creationId xmlns:p14="http://schemas.microsoft.com/office/powerpoint/2010/main" val="3727532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19</a:t>
            </a:fld>
            <a:endParaRPr lang="en-GB"/>
          </a:p>
        </p:txBody>
      </p:sp>
    </p:spTree>
    <p:extLst>
      <p:ext uri="{BB962C8B-B14F-4D97-AF65-F5344CB8AC3E}">
        <p14:creationId xmlns:p14="http://schemas.microsoft.com/office/powerpoint/2010/main" val="3232031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Mel</a:t>
            </a:r>
          </a:p>
        </p:txBody>
      </p:sp>
      <p:sp>
        <p:nvSpPr>
          <p:cNvPr id="4" name="Slide Number Placeholder 3"/>
          <p:cNvSpPr>
            <a:spLocks noGrp="1"/>
          </p:cNvSpPr>
          <p:nvPr>
            <p:ph type="sldNum" sz="quarter" idx="5"/>
          </p:nvPr>
        </p:nvSpPr>
        <p:spPr/>
        <p:txBody>
          <a:bodyPr/>
          <a:lstStyle/>
          <a:p>
            <a:fld id="{34A30E74-1A61-4F16-A1FF-D0A2075ED7AB}" type="slidenum">
              <a:rPr lang="en-GB" smtClean="0"/>
              <a:t>20</a:t>
            </a:fld>
            <a:endParaRPr lang="en-GB"/>
          </a:p>
        </p:txBody>
      </p:sp>
    </p:spTree>
    <p:extLst>
      <p:ext uri="{BB962C8B-B14F-4D97-AF65-F5344CB8AC3E}">
        <p14:creationId xmlns:p14="http://schemas.microsoft.com/office/powerpoint/2010/main" val="4240196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Reena</a:t>
            </a:r>
          </a:p>
        </p:txBody>
      </p:sp>
      <p:sp>
        <p:nvSpPr>
          <p:cNvPr id="4" name="Slide Number Placeholder 3"/>
          <p:cNvSpPr>
            <a:spLocks noGrp="1"/>
          </p:cNvSpPr>
          <p:nvPr>
            <p:ph type="sldNum" sz="quarter" idx="5"/>
          </p:nvPr>
        </p:nvSpPr>
        <p:spPr/>
        <p:txBody>
          <a:bodyPr/>
          <a:lstStyle/>
          <a:p>
            <a:fld id="{34A30E74-1A61-4F16-A1FF-D0A2075ED7AB}" type="slidenum">
              <a:rPr lang="en-GB" smtClean="0"/>
              <a:t>21</a:t>
            </a:fld>
            <a:endParaRPr lang="en-GB"/>
          </a:p>
        </p:txBody>
      </p:sp>
    </p:spTree>
    <p:extLst>
      <p:ext uri="{BB962C8B-B14F-4D97-AF65-F5344CB8AC3E}">
        <p14:creationId xmlns:p14="http://schemas.microsoft.com/office/powerpoint/2010/main" val="3764460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A30E74-1A61-4F16-A1FF-D0A2075ED7AB}" type="slidenum">
              <a:rPr lang="en-GB" smtClean="0"/>
              <a:t>22</a:t>
            </a:fld>
            <a:endParaRPr lang="en-GB"/>
          </a:p>
        </p:txBody>
      </p:sp>
    </p:spTree>
    <p:extLst>
      <p:ext uri="{BB962C8B-B14F-4D97-AF65-F5344CB8AC3E}">
        <p14:creationId xmlns:p14="http://schemas.microsoft.com/office/powerpoint/2010/main" val="2070277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8314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0647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35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915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1764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48444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4615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5076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6376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3619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Sassoon Penpals" panose="02000400000000000000" pitchFamily="50" charset="0"/>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Sassoon Penpals" panose="02000400000000000000" pitchFamily="50" charset="0"/>
              </a:rPr>
              <a:t>”</a:t>
            </a:r>
          </a:p>
        </p:txBody>
      </p:sp>
    </p:spTree>
    <p:extLst>
      <p:ext uri="{BB962C8B-B14F-4D97-AF65-F5344CB8AC3E}">
        <p14:creationId xmlns:p14="http://schemas.microsoft.com/office/powerpoint/2010/main" val="2754772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2937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Sassoon Penpals" panose="02000400000000000000" pitchFamily="50" charset="0"/>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Sassoon Penpals" panose="02000400000000000000" pitchFamily="50" charset="0"/>
              </a:rPr>
              <a:t>”</a:t>
            </a:r>
          </a:p>
        </p:txBody>
      </p:sp>
    </p:spTree>
    <p:extLst>
      <p:ext uri="{BB962C8B-B14F-4D97-AF65-F5344CB8AC3E}">
        <p14:creationId xmlns:p14="http://schemas.microsoft.com/office/powerpoint/2010/main" val="2774478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0134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0765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670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3/3/2025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888715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www.educationquizzes.com/ks2/maths/" TargetMode="External"/><Relationship Id="rId3" Type="http://schemas.openxmlformats.org/officeDocument/2006/relationships/hyperlink" Target="https://login.mathletics.com/#/student" TargetMode="External"/><Relationship Id="rId7" Type="http://schemas.openxmlformats.org/officeDocument/2006/relationships/hyperlink" Target="https://www.rollama.com/docs/Rollama_SATs_Paper_1_Map.pdf" TargetMode="External"/><Relationship Id="rId12" Type="http://schemas.openxmlformats.org/officeDocument/2006/relationships/hyperlink" Target="https://www.bbc.co.uk/bitesize/subjects/z826n39"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uk.ixl.com/maths/year-6" TargetMode="External"/><Relationship Id="rId11" Type="http://schemas.openxmlformats.org/officeDocument/2006/relationships/hyperlink" Target="http://www.icteachers.co.uk/children/children_sats.htm" TargetMode="External"/><Relationship Id="rId5" Type="http://schemas.openxmlformats.org/officeDocument/2006/relationships/hyperlink" Target="https://classroom.thenational.academy/subjects-by-key-stage/key-stage-2/subjects/maths" TargetMode="External"/><Relationship Id="rId10" Type="http://schemas.openxmlformats.org/officeDocument/2006/relationships/hyperlink" Target="https://www.sheppardsoftware.com/math.htm" TargetMode="External"/><Relationship Id="rId4" Type="http://schemas.openxmlformats.org/officeDocument/2006/relationships/hyperlink" Target="https://play.ttrockstars.com/auth/school/student/18726" TargetMode="External"/><Relationship Id="rId9" Type="http://schemas.openxmlformats.org/officeDocument/2006/relationships/hyperlink" Target="http://www.online-maths-tutor.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04383"/>
            <a:ext cx="8001000" cy="2971801"/>
          </a:xfrm>
        </p:spPr>
        <p:txBody>
          <a:bodyPr>
            <a:normAutofit/>
          </a:bodyPr>
          <a:lstStyle/>
          <a:p>
            <a:r>
              <a:rPr lang="en-GB" sz="6600" dirty="0"/>
              <a:t>End of KS2 Assessments (SATS)</a:t>
            </a:r>
          </a:p>
        </p:txBody>
      </p:sp>
      <p:sp>
        <p:nvSpPr>
          <p:cNvPr id="3" name="Subtitle 2"/>
          <p:cNvSpPr>
            <a:spLocks noGrp="1"/>
          </p:cNvSpPr>
          <p:nvPr>
            <p:ph type="subTitle" idx="1"/>
          </p:nvPr>
        </p:nvSpPr>
        <p:spPr>
          <a:xfrm>
            <a:off x="-2317405" y="3473070"/>
            <a:ext cx="6400800" cy="1947333"/>
          </a:xfrm>
        </p:spPr>
        <p:txBody>
          <a:bodyPr/>
          <a:lstStyle/>
          <a:p>
            <a:r>
              <a:rPr lang="en-GB" sz="7200" dirty="0"/>
              <a:t>2024-25</a:t>
            </a:r>
            <a:endParaRPr lang="en-GB" dirty="0"/>
          </a:p>
        </p:txBody>
      </p:sp>
      <p:pic>
        <p:nvPicPr>
          <p:cNvPr id="1028" name="Picture 4" descr="SATS Information For Parents - St John Fisher RC Primary School"/>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1528" b="82778" l="9297" r="89766">
                        <a14:foregroundMark x1="28516" y1="42500" x2="72578" y2="46944"/>
                        <a14:foregroundMark x1="66484" y1="29583" x2="79219" y2="45972"/>
                        <a14:foregroundMark x1="83672" y1="31806" x2="77891" y2="71944"/>
                        <a14:foregroundMark x1="77188" y1="74861" x2="62813" y2="67361"/>
                        <a14:foregroundMark x1="65547" y1="71389" x2="72422" y2="76528"/>
                        <a14:foregroundMark x1="71641" y1="77500" x2="71641" y2="77500"/>
                        <a14:foregroundMark x1="69297" y1="76667" x2="69297" y2="76667"/>
                        <a14:foregroundMark x1="67813" y1="75278" x2="67813" y2="75278"/>
                        <a14:foregroundMark x1="78906" y1="80139" x2="78906" y2="80139"/>
                        <a14:foregroundMark x1="85156" y1="30556" x2="60547" y2="18472"/>
                        <a14:foregroundMark x1="59219" y1="17500" x2="37266" y2="17500"/>
                        <a14:foregroundMark x1="24531" y1="21944" x2="33594" y2="19028"/>
                        <a14:foregroundMark x1="59062" y1="16389" x2="63516" y2="15833"/>
                        <a14:foregroundMark x1="70313" y1="19306" x2="75156" y2="20694"/>
                        <a14:foregroundMark x1="85156" y1="29167" x2="86641" y2="28194"/>
                        <a14:foregroundMark x1="33359" y1="72639" x2="37656" y2="71944"/>
                        <a14:foregroundMark x1="37578" y1="72361" x2="42656" y2="71389"/>
                        <a14:foregroundMark x1="54297" y1="70278" x2="60703" y2="73056"/>
                        <a14:foregroundMark x1="31094" y1="17778" x2="33281" y2="16667"/>
                        <a14:foregroundMark x1="58438" y1="16111" x2="56250" y2="15417"/>
                        <a14:foregroundMark x1="68047" y1="18611" x2="66094" y2="17917"/>
                      </a14:backgroundRemoval>
                    </a14:imgEffect>
                  </a14:imgLayer>
                </a14:imgProps>
              </a:ext>
              <a:ext uri="{28A0092B-C50C-407E-A947-70E740481C1C}">
                <a14:useLocalDpi xmlns:a14="http://schemas.microsoft.com/office/drawing/2010/main" val="0"/>
              </a:ext>
            </a:extLst>
          </a:blip>
          <a:srcRect l="9450" t="12287" r="11276" b="17749"/>
          <a:stretch/>
        </p:blipFill>
        <p:spPr bwMode="auto">
          <a:xfrm>
            <a:off x="4083395" y="3076184"/>
            <a:ext cx="7066150" cy="3507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085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3619" y="766084"/>
            <a:ext cx="11314907" cy="4955203"/>
          </a:xfrm>
          <a:prstGeom prst="rect">
            <a:avLst/>
          </a:prstGeom>
        </p:spPr>
        <p:txBody>
          <a:bodyPr wrap="square">
            <a:spAutoFit/>
          </a:bodyPr>
          <a:lstStyle/>
          <a:p>
            <a:r>
              <a:rPr lang="en-GB" sz="2800" u="sng" dirty="0">
                <a:latin typeface="Sassoon Penpals" panose="02000400000000000000" pitchFamily="50" charset="0"/>
                <a:ea typeface="Tahoma" panose="020B0604030504040204" pitchFamily="34" charset="0"/>
                <a:cs typeface="Tahoma" panose="020B0604030504040204" pitchFamily="34" charset="0"/>
              </a:rPr>
              <a:t>Aims:  </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r>
              <a:rPr lang="en-GB" sz="2400" dirty="0">
                <a:latin typeface="Sassoon Penpals" panose="02000400000000000000" pitchFamily="50" charset="0"/>
                <a:ea typeface="Tahoma" panose="020B0604030504040204" pitchFamily="34" charset="0"/>
                <a:cs typeface="Tahoma" panose="020B0604030504040204" pitchFamily="34" charset="0"/>
              </a:rPr>
              <a:t>We want you to have a better understanding of what your children will be expected to do in the 2025 SATs.</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r>
              <a:rPr lang="en-GB" sz="2400" dirty="0">
                <a:latin typeface="Sassoon Penpals" panose="02000400000000000000" pitchFamily="50" charset="0"/>
                <a:ea typeface="Tahoma" panose="020B0604030504040204" pitchFamily="34" charset="0"/>
                <a:cs typeface="Tahoma" panose="020B0604030504040204" pitchFamily="34" charset="0"/>
              </a:rPr>
              <a:t>We want you to be aware of:</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400" dirty="0">
                <a:latin typeface="Sassoon Penpals" panose="02000400000000000000" pitchFamily="50" charset="0"/>
                <a:ea typeface="Tahoma" panose="020B0604030504040204" pitchFamily="34" charset="0"/>
                <a:cs typeface="Tahoma" panose="020B0604030504040204" pitchFamily="34" charset="0"/>
              </a:rPr>
              <a:t>When the SATs are</a:t>
            </a:r>
          </a:p>
          <a:p>
            <a:pPr marL="342900" indent="-342900">
              <a:buFontTx/>
              <a:buChar char="-"/>
            </a:pPr>
            <a:r>
              <a:rPr lang="en-GB" sz="2400" dirty="0">
                <a:latin typeface="Sassoon Penpals" panose="02000400000000000000" pitchFamily="50" charset="0"/>
                <a:ea typeface="Tahoma" panose="020B0604030504040204" pitchFamily="34" charset="0"/>
                <a:cs typeface="Tahoma" panose="020B0604030504040204" pitchFamily="34" charset="0"/>
              </a:rPr>
              <a:t>How long each paper is</a:t>
            </a:r>
          </a:p>
          <a:p>
            <a:pPr marL="342900" indent="-342900">
              <a:buFontTx/>
              <a:buChar char="-"/>
            </a:pPr>
            <a:r>
              <a:rPr lang="en-GB" sz="2400" dirty="0">
                <a:latin typeface="Sassoon Penpals" panose="02000400000000000000" pitchFamily="50" charset="0"/>
                <a:ea typeface="Tahoma" panose="020B0604030504040204" pitchFamily="34" charset="0"/>
                <a:cs typeface="Tahoma" panose="020B0604030504040204" pitchFamily="34" charset="0"/>
              </a:rPr>
              <a:t>Example questions</a:t>
            </a:r>
          </a:p>
          <a:p>
            <a:pPr marL="342900" indent="-342900">
              <a:buFontTx/>
              <a:buChar char="-"/>
            </a:pPr>
            <a:r>
              <a:rPr lang="en-GB" sz="2400" dirty="0">
                <a:latin typeface="Sassoon Penpals" panose="02000400000000000000" pitchFamily="50" charset="0"/>
                <a:ea typeface="Tahoma" panose="020B0604030504040204" pitchFamily="34" charset="0"/>
                <a:cs typeface="Tahoma" panose="020B0604030504040204" pitchFamily="34" charset="0"/>
              </a:rPr>
              <a:t>How you can support your child</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r>
              <a:rPr lang="en-GB" sz="2400" dirty="0">
                <a:latin typeface="Sassoon Penpals" panose="02000400000000000000" pitchFamily="50" charset="0"/>
                <a:ea typeface="Tahoma" panose="020B0604030504040204" pitchFamily="34" charset="0"/>
                <a:cs typeface="Tahoma" panose="020B0604030504040204" pitchFamily="34" charset="0"/>
              </a:rPr>
              <a:t>The tests are in place to track children’s progress from Key Stage One, so it’s a great chance to recognise how far they’ve come.</a:t>
            </a:r>
          </a:p>
        </p:txBody>
      </p:sp>
    </p:spTree>
    <p:extLst>
      <p:ext uri="{BB962C8B-B14F-4D97-AF65-F5344CB8AC3E}">
        <p14:creationId xmlns:p14="http://schemas.microsoft.com/office/powerpoint/2010/main" val="328108625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838" y="853987"/>
            <a:ext cx="10815144" cy="4893647"/>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week commencing </a:t>
            </a:r>
            <a:r>
              <a:rPr lang="en-GB" sz="2400" b="1" dirty="0">
                <a:latin typeface="Sassoon Penpals" panose="02000400000000000000" pitchFamily="50" charset="0"/>
                <a:ea typeface="Tahoma" panose="020B0604030504040204" pitchFamily="34" charset="0"/>
                <a:cs typeface="Tahoma" panose="020B0604030504040204" pitchFamily="34" charset="0"/>
              </a:rPr>
              <a:t>12</a:t>
            </a:r>
            <a:r>
              <a:rPr lang="en-GB" sz="2400" b="1" baseline="30000" dirty="0">
                <a:latin typeface="Sassoon Penpals" panose="02000400000000000000" pitchFamily="50" charset="0"/>
                <a:ea typeface="Tahoma" panose="020B0604030504040204" pitchFamily="34" charset="0"/>
                <a:cs typeface="Tahoma" panose="020B0604030504040204" pitchFamily="34" charset="0"/>
              </a:rPr>
              <a:t>th</a:t>
            </a:r>
            <a:r>
              <a:rPr lang="en-GB" sz="2400" b="1" dirty="0">
                <a:latin typeface="Sassoon Penpals" panose="02000400000000000000" pitchFamily="50" charset="0"/>
                <a:ea typeface="Tahoma" panose="020B0604030504040204" pitchFamily="34" charset="0"/>
                <a:cs typeface="Tahoma" panose="020B0604030504040204" pitchFamily="34" charset="0"/>
              </a:rPr>
              <a:t> May</a:t>
            </a:r>
            <a:endParaRPr lang="en-GB" sz="2400" dirty="0">
              <a:latin typeface="Sassoon Penpals" panose="02000400000000000000" pitchFamily="50" charset="0"/>
              <a:ea typeface="Tahoma" panose="020B0604030504040204" pitchFamily="34" charset="0"/>
              <a:cs typeface="Tahoma" panose="020B0604030504040204" pitchFamily="34" charset="0"/>
            </a:endParaRP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r>
              <a:rPr lang="en-GB" sz="2400" dirty="0">
                <a:latin typeface="Sassoon Penpals" panose="02000400000000000000" pitchFamily="50" charset="0"/>
                <a:ea typeface="Tahoma" panose="020B0604030504040204" pitchFamily="34" charset="0"/>
                <a:cs typeface="Tahoma" panose="020B0604030504040204" pitchFamily="34" charset="0"/>
              </a:rPr>
              <a:t>The timetable for that week is as follows:</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pPr>
              <a:lnSpc>
                <a:spcPct val="200000"/>
              </a:lnSpc>
            </a:pPr>
            <a:r>
              <a:rPr lang="en-GB" sz="2400" dirty="0">
                <a:latin typeface="Sassoon Penpals" panose="02000400000000000000" pitchFamily="50" charset="0"/>
                <a:ea typeface="Tahoma" panose="020B0604030504040204" pitchFamily="34" charset="0"/>
                <a:cs typeface="Tahoma" panose="020B0604030504040204" pitchFamily="34" charset="0"/>
              </a:rPr>
              <a:t>Monday 12</a:t>
            </a:r>
            <a:r>
              <a:rPr lang="en-GB" sz="2400" baseline="30000" dirty="0">
                <a:latin typeface="Sassoon Penpals" panose="02000400000000000000" pitchFamily="50" charset="0"/>
                <a:ea typeface="Tahoma" panose="020B0604030504040204" pitchFamily="34" charset="0"/>
                <a:cs typeface="Tahoma" panose="020B0604030504040204" pitchFamily="34" charset="0"/>
              </a:rPr>
              <a:t>th</a:t>
            </a:r>
            <a:r>
              <a:rPr lang="en-GB" sz="2400" dirty="0">
                <a:latin typeface="Sassoon Penpals" panose="02000400000000000000" pitchFamily="50" charset="0"/>
                <a:ea typeface="Tahoma" panose="020B0604030504040204" pitchFamily="34" charset="0"/>
                <a:cs typeface="Tahoma" panose="020B0604030504040204" pitchFamily="34" charset="0"/>
              </a:rPr>
              <a:t> May – Grammar Punctuation and Spelling Papers 1 and 2</a:t>
            </a:r>
          </a:p>
          <a:p>
            <a:pPr>
              <a:lnSpc>
                <a:spcPct val="200000"/>
              </a:lnSpc>
            </a:pPr>
            <a:r>
              <a:rPr lang="en-GB" sz="2400" dirty="0">
                <a:latin typeface="Sassoon Penpals" panose="02000400000000000000" pitchFamily="50" charset="0"/>
                <a:ea typeface="Tahoma" panose="020B0604030504040204" pitchFamily="34" charset="0"/>
                <a:cs typeface="Tahoma" panose="020B0604030504040204" pitchFamily="34" charset="0"/>
              </a:rPr>
              <a:t>Tuesday 13</a:t>
            </a:r>
            <a:r>
              <a:rPr lang="en-GB" sz="2400" baseline="30000" dirty="0">
                <a:latin typeface="Sassoon Penpals" panose="02000400000000000000" pitchFamily="50" charset="0"/>
                <a:ea typeface="Tahoma" panose="020B0604030504040204" pitchFamily="34" charset="0"/>
                <a:cs typeface="Tahoma" panose="020B0604030504040204" pitchFamily="34" charset="0"/>
              </a:rPr>
              <a:t>th</a:t>
            </a:r>
            <a:r>
              <a:rPr lang="en-GB" sz="2400" dirty="0">
                <a:latin typeface="Sassoon Penpals" panose="02000400000000000000" pitchFamily="50" charset="0"/>
                <a:ea typeface="Tahoma" panose="020B0604030504040204" pitchFamily="34" charset="0"/>
                <a:cs typeface="Tahoma" panose="020B0604030504040204" pitchFamily="34" charset="0"/>
              </a:rPr>
              <a:t> May – Reading Paper</a:t>
            </a:r>
          </a:p>
          <a:p>
            <a:pPr>
              <a:lnSpc>
                <a:spcPct val="200000"/>
              </a:lnSpc>
            </a:pPr>
            <a:r>
              <a:rPr lang="en-GB" sz="2400" dirty="0">
                <a:latin typeface="Sassoon Penpals" panose="02000400000000000000" pitchFamily="50" charset="0"/>
                <a:ea typeface="Tahoma" panose="020B0604030504040204" pitchFamily="34" charset="0"/>
                <a:cs typeface="Tahoma" panose="020B0604030504040204" pitchFamily="34" charset="0"/>
              </a:rPr>
              <a:t>Wednesday 14</a:t>
            </a:r>
            <a:r>
              <a:rPr lang="en-GB" sz="2400" baseline="30000" dirty="0">
                <a:latin typeface="Sassoon Penpals" panose="02000400000000000000" pitchFamily="50" charset="0"/>
                <a:ea typeface="Tahoma" panose="020B0604030504040204" pitchFamily="34" charset="0"/>
                <a:cs typeface="Tahoma" panose="020B0604030504040204" pitchFamily="34" charset="0"/>
              </a:rPr>
              <a:t>th</a:t>
            </a:r>
            <a:r>
              <a:rPr lang="en-GB" sz="2400" dirty="0">
                <a:latin typeface="Sassoon Penpals" panose="02000400000000000000" pitchFamily="50" charset="0"/>
                <a:ea typeface="Tahoma" panose="020B0604030504040204" pitchFamily="34" charset="0"/>
                <a:cs typeface="Tahoma" panose="020B0604030504040204" pitchFamily="34" charset="0"/>
              </a:rPr>
              <a:t> May – Maths Arithmetic Paper 1 and Maths Reasoning Paper 2</a:t>
            </a:r>
          </a:p>
          <a:p>
            <a:pPr>
              <a:lnSpc>
                <a:spcPct val="200000"/>
              </a:lnSpc>
            </a:pPr>
            <a:r>
              <a:rPr lang="en-GB" sz="2400" dirty="0">
                <a:latin typeface="Sassoon Penpals" panose="02000400000000000000" pitchFamily="50" charset="0"/>
                <a:ea typeface="Tahoma" panose="020B0604030504040204" pitchFamily="34" charset="0"/>
                <a:cs typeface="Tahoma" panose="020B0604030504040204" pitchFamily="34" charset="0"/>
              </a:rPr>
              <a:t>Thursday 15</a:t>
            </a:r>
            <a:r>
              <a:rPr lang="en-GB" sz="2400" baseline="30000" dirty="0">
                <a:latin typeface="Sassoon Penpals" panose="02000400000000000000" pitchFamily="50" charset="0"/>
                <a:ea typeface="Tahoma" panose="020B0604030504040204" pitchFamily="34" charset="0"/>
                <a:cs typeface="Tahoma" panose="020B0604030504040204" pitchFamily="34" charset="0"/>
              </a:rPr>
              <a:t>th</a:t>
            </a:r>
            <a:r>
              <a:rPr lang="en-GB" sz="2400" dirty="0">
                <a:latin typeface="Sassoon Penpals" panose="02000400000000000000" pitchFamily="50" charset="0"/>
                <a:ea typeface="Tahoma" panose="020B0604030504040204" pitchFamily="34" charset="0"/>
                <a:cs typeface="Tahoma" panose="020B0604030504040204" pitchFamily="34" charset="0"/>
              </a:rPr>
              <a:t> May – Maths Reasoning Paper 3 </a:t>
            </a:r>
          </a:p>
          <a:p>
            <a:endParaRPr lang="en-GB" sz="24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0617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8065" y="5761222"/>
            <a:ext cx="8603674" cy="830997"/>
          </a:xfrm>
          <a:prstGeom prst="rect">
            <a:avLst/>
          </a:prstGeom>
          <a:ln w="38100">
            <a:solidFill>
              <a:schemeClr val="bg1"/>
            </a:solidFill>
          </a:ln>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results of the grammar paper and spelling test are added </a:t>
            </a:r>
          </a:p>
          <a:p>
            <a:r>
              <a:rPr lang="en-GB" sz="2400" dirty="0">
                <a:latin typeface="Sassoon Penpals" panose="02000400000000000000" pitchFamily="50" charset="0"/>
                <a:ea typeface="Tahoma" panose="020B0604030504040204" pitchFamily="34" charset="0"/>
                <a:cs typeface="Tahoma" panose="020B0604030504040204" pitchFamily="34" charset="0"/>
              </a:rPr>
              <a:t>together to give a combined score out of 70.</a:t>
            </a:r>
          </a:p>
        </p:txBody>
      </p:sp>
      <p:pic>
        <p:nvPicPr>
          <p:cNvPr id="5" name="Picture 4"/>
          <p:cNvPicPr>
            <a:picLocks noChangeAspect="1"/>
          </p:cNvPicPr>
          <p:nvPr/>
        </p:nvPicPr>
        <p:blipFill rotWithShape="1">
          <a:blip r:embed="rId3"/>
          <a:srcRect r="14616"/>
          <a:stretch/>
        </p:blipFill>
        <p:spPr>
          <a:xfrm>
            <a:off x="1" y="0"/>
            <a:ext cx="4688378" cy="2724333"/>
          </a:xfrm>
          <a:prstGeom prst="rect">
            <a:avLst/>
          </a:prstGeom>
        </p:spPr>
      </p:pic>
      <p:pic>
        <p:nvPicPr>
          <p:cNvPr id="6" name="Picture 5"/>
          <p:cNvPicPr>
            <a:picLocks noChangeAspect="1"/>
          </p:cNvPicPr>
          <p:nvPr/>
        </p:nvPicPr>
        <p:blipFill rotWithShape="1">
          <a:blip r:embed="rId4"/>
          <a:srcRect r="14555"/>
          <a:stretch/>
        </p:blipFill>
        <p:spPr>
          <a:xfrm>
            <a:off x="4796442" y="-1287"/>
            <a:ext cx="4742739" cy="2725620"/>
          </a:xfrm>
          <a:prstGeom prst="rect">
            <a:avLst/>
          </a:prstGeom>
        </p:spPr>
      </p:pic>
      <p:sp>
        <p:nvSpPr>
          <p:cNvPr id="7" name="Rectangle 6"/>
          <p:cNvSpPr/>
          <p:nvPr/>
        </p:nvSpPr>
        <p:spPr>
          <a:xfrm>
            <a:off x="108064" y="2724333"/>
            <a:ext cx="5348913" cy="2308324"/>
          </a:xfrm>
          <a:prstGeom prst="rect">
            <a:avLst/>
          </a:prstGeom>
        </p:spPr>
        <p:txBody>
          <a:bodyPr wrap="square">
            <a:spAutoFit/>
          </a:bodyPr>
          <a:lstStyle/>
          <a:p>
            <a:r>
              <a:rPr lang="en-GB" sz="2400" u="sng" dirty="0">
                <a:latin typeface="Sassoon Penpals" panose="02000400000000000000" pitchFamily="50" charset="0"/>
                <a:ea typeface="Tahoma" panose="020B0604030504040204" pitchFamily="34" charset="0"/>
                <a:cs typeface="Tahoma" panose="020B0604030504040204" pitchFamily="34" charset="0"/>
              </a:rPr>
              <a:t>Paper 1: questions</a:t>
            </a:r>
          </a:p>
          <a:p>
            <a:endParaRPr lang="en-GB" sz="20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u="sng" dirty="0">
                <a:latin typeface="Sassoon Penpals" panose="02000400000000000000" pitchFamily="50" charset="0"/>
                <a:ea typeface="Tahoma" panose="020B0604030504040204" pitchFamily="34" charset="0"/>
                <a:cs typeface="Tahoma" panose="020B0604030504040204" pitchFamily="34" charset="0"/>
              </a:rPr>
              <a:t>45 minutes</a:t>
            </a:r>
          </a:p>
          <a:p>
            <a:endParaRPr lang="en-GB" sz="20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50 questions to be completed </a:t>
            </a:r>
          </a:p>
          <a:p>
            <a:endParaRPr lang="en-GB" sz="20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Marked out of 50 as all the questions are worth 1 mark</a:t>
            </a:r>
          </a:p>
        </p:txBody>
      </p:sp>
      <p:sp>
        <p:nvSpPr>
          <p:cNvPr id="8" name="Rectangle 7"/>
          <p:cNvSpPr/>
          <p:nvPr/>
        </p:nvSpPr>
        <p:spPr>
          <a:xfrm>
            <a:off x="5727469" y="2724333"/>
            <a:ext cx="6375861" cy="2616101"/>
          </a:xfrm>
          <a:prstGeom prst="rect">
            <a:avLst/>
          </a:prstGeom>
        </p:spPr>
        <p:txBody>
          <a:bodyPr wrap="square">
            <a:spAutoFit/>
          </a:bodyPr>
          <a:lstStyle/>
          <a:p>
            <a:r>
              <a:rPr lang="en-GB" sz="2400" u="sng" dirty="0">
                <a:latin typeface="Sassoon Penpals" panose="02000400000000000000" pitchFamily="50" charset="0"/>
                <a:ea typeface="Tahoma" panose="020B0604030504040204" pitchFamily="34" charset="0"/>
                <a:cs typeface="Tahoma" panose="020B0604030504040204" pitchFamily="34" charset="0"/>
              </a:rPr>
              <a:t>Paper 2: spelling</a:t>
            </a:r>
          </a:p>
          <a:p>
            <a:endParaRPr lang="en-GB" sz="20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No time limit because the spellings and example sentences are read out by the test administrator (usually the class teacher)</a:t>
            </a:r>
            <a:endParaRPr lang="en-GB" sz="2000" u="sng" dirty="0">
              <a:latin typeface="Sassoon Penpals" panose="02000400000000000000" pitchFamily="50" charset="0"/>
              <a:ea typeface="Tahoma" panose="020B0604030504040204" pitchFamily="34" charset="0"/>
              <a:cs typeface="Tahoma" panose="020B0604030504040204" pitchFamily="34" charset="0"/>
            </a:endParaRPr>
          </a:p>
          <a:p>
            <a:endParaRPr lang="en-GB" sz="20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20 spellings</a:t>
            </a:r>
          </a:p>
          <a:p>
            <a:endParaRPr lang="en-GB" sz="20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Marked out of 20</a:t>
            </a:r>
          </a:p>
        </p:txBody>
      </p:sp>
    </p:spTree>
    <p:extLst>
      <p:ext uri="{BB962C8B-B14F-4D97-AF65-F5344CB8AC3E}">
        <p14:creationId xmlns:p14="http://schemas.microsoft.com/office/powerpoint/2010/main" val="18790676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048" y="896556"/>
            <a:ext cx="11001047" cy="4708981"/>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grammar paper tests your child’s ability in 7 areas:</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Grammatical terms / word classes</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Functions of sentences</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Combining words, phrases and clauses</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Verb forms, tenses and consistency</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Punctuation</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Vocabulary</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Standard English and formality</a:t>
            </a:r>
          </a:p>
        </p:txBody>
      </p:sp>
    </p:spTree>
    <p:extLst>
      <p:ext uri="{BB962C8B-B14F-4D97-AF65-F5344CB8AC3E}">
        <p14:creationId xmlns:p14="http://schemas.microsoft.com/office/powerpoint/2010/main" val="4420511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226" y="146116"/>
            <a:ext cx="9650982" cy="4985980"/>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a:t>
            </a:r>
            <a:r>
              <a:rPr lang="en-GB" sz="2400" u="sng" dirty="0">
                <a:latin typeface="Sassoon Penpals" panose="02000400000000000000" pitchFamily="50" charset="0"/>
                <a:ea typeface="Tahoma" panose="020B0604030504040204" pitchFamily="34" charset="0"/>
                <a:cs typeface="Tahoma" panose="020B0604030504040204" pitchFamily="34" charset="0"/>
              </a:rPr>
              <a:t>questions paper</a:t>
            </a:r>
            <a:r>
              <a:rPr lang="en-GB" sz="2400" dirty="0">
                <a:latin typeface="Sassoon Penpals" panose="02000400000000000000" pitchFamily="50" charset="0"/>
                <a:ea typeface="Tahoma" panose="020B0604030504040204" pitchFamily="34" charset="0"/>
                <a:cs typeface="Tahoma" panose="020B0604030504040204" pitchFamily="34" charset="0"/>
              </a:rPr>
              <a:t> is also made up of different types of questions:</a:t>
            </a:r>
          </a:p>
          <a:p>
            <a:endParaRPr lang="en-GB" sz="2000" b="1" dirty="0">
              <a:latin typeface="Sassoon Penpals" panose="02000400000000000000" pitchFamily="50" charset="0"/>
              <a:ea typeface="Tahoma" panose="020B0604030504040204" pitchFamily="34" charset="0"/>
              <a:cs typeface="Tahoma" panose="020B0604030504040204" pitchFamily="34" charset="0"/>
            </a:endParaRPr>
          </a:p>
          <a:p>
            <a:r>
              <a:rPr lang="en-GB" b="1" dirty="0">
                <a:latin typeface="Sassoon Penpals" panose="02000400000000000000" pitchFamily="50" charset="0"/>
                <a:ea typeface="Tahoma" panose="020B0604030504040204" pitchFamily="34" charset="0"/>
                <a:cs typeface="Tahoma" panose="020B0604030504040204" pitchFamily="34" charset="0"/>
              </a:rPr>
              <a:t>Multiple-choice answers </a:t>
            </a:r>
          </a:p>
          <a:p>
            <a:r>
              <a:rPr lang="en-GB" dirty="0">
                <a:latin typeface="Sassoon Penpals" panose="02000400000000000000" pitchFamily="50" charset="0"/>
                <a:ea typeface="Tahoma" panose="020B0604030504040204" pitchFamily="34" charset="0"/>
                <a:cs typeface="Tahoma" panose="020B0604030504040204" pitchFamily="34" charset="0"/>
              </a:rPr>
              <a:t>For some questions, you do not need to do any writing. Read the instructions </a:t>
            </a:r>
          </a:p>
          <a:p>
            <a:r>
              <a:rPr lang="en-GB" dirty="0">
                <a:latin typeface="Sassoon Penpals" panose="02000400000000000000" pitchFamily="50" charset="0"/>
                <a:ea typeface="Tahoma" panose="020B0604030504040204" pitchFamily="34" charset="0"/>
                <a:cs typeface="Tahoma" panose="020B0604030504040204" pitchFamily="34" charset="0"/>
              </a:rPr>
              <a:t>carefully so that you know how to answer each question. </a:t>
            </a:r>
          </a:p>
          <a:p>
            <a:endParaRPr lang="en-GB" sz="2000" dirty="0">
              <a:latin typeface="Sassoon Penpals" panose="02000400000000000000" pitchFamily="50" charset="0"/>
              <a:ea typeface="Tahoma" panose="020B0604030504040204" pitchFamily="34" charset="0"/>
              <a:cs typeface="Tahoma" panose="020B0604030504040204" pitchFamily="34" charset="0"/>
            </a:endParaRPr>
          </a:p>
          <a:p>
            <a:endParaRPr lang="en-GB" sz="20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a:blip r:embed="rId3"/>
          <a:stretch>
            <a:fillRect/>
          </a:stretch>
        </p:blipFill>
        <p:spPr>
          <a:xfrm>
            <a:off x="2842943" y="2130326"/>
            <a:ext cx="5880896" cy="2352358"/>
          </a:xfrm>
          <a:prstGeom prst="rect">
            <a:avLst/>
          </a:prstGeom>
        </p:spPr>
      </p:pic>
      <p:sp>
        <p:nvSpPr>
          <p:cNvPr id="5" name="Rectangle 4"/>
          <p:cNvSpPr/>
          <p:nvPr/>
        </p:nvSpPr>
        <p:spPr>
          <a:xfrm>
            <a:off x="216226" y="4482684"/>
            <a:ext cx="12055438" cy="646331"/>
          </a:xfrm>
          <a:prstGeom prst="rect">
            <a:avLst/>
          </a:prstGeom>
        </p:spPr>
        <p:txBody>
          <a:bodyPr wrap="square">
            <a:spAutoFit/>
          </a:bodyPr>
          <a:lstStyle/>
          <a:p>
            <a:endParaRPr lang="en-GB"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r>
              <a:rPr lang="en-GB" b="1" dirty="0">
                <a:latin typeface="Sassoon Penpals" panose="02000400000000000000" pitchFamily="50" charset="0"/>
                <a:ea typeface="Tahoma" panose="020B0604030504040204" pitchFamily="34" charset="0"/>
                <a:cs typeface="Tahoma" panose="020B0604030504040204" pitchFamily="34" charset="0"/>
              </a:rPr>
              <a:t>Short answers </a:t>
            </a:r>
            <a:r>
              <a:rPr lang="en-GB" dirty="0">
                <a:latin typeface="Sassoon Penpals" panose="02000400000000000000" pitchFamily="50" charset="0"/>
                <a:ea typeface="Tahoma" panose="020B0604030504040204" pitchFamily="34" charset="0"/>
                <a:cs typeface="Tahoma" panose="020B0604030504040204" pitchFamily="34" charset="0"/>
              </a:rPr>
              <a:t>Some questions are followed by a line or a box. This shows that you need to write a word, a few words or a sentence.</a:t>
            </a:r>
          </a:p>
        </p:txBody>
      </p:sp>
      <p:pic>
        <p:nvPicPr>
          <p:cNvPr id="2" name="Picture 1"/>
          <p:cNvPicPr>
            <a:picLocks noChangeAspect="1"/>
          </p:cNvPicPr>
          <p:nvPr/>
        </p:nvPicPr>
        <p:blipFill>
          <a:blip r:embed="rId4"/>
          <a:stretch>
            <a:fillRect/>
          </a:stretch>
        </p:blipFill>
        <p:spPr>
          <a:xfrm>
            <a:off x="4414263" y="5311714"/>
            <a:ext cx="5835431" cy="1346112"/>
          </a:xfrm>
          <a:prstGeom prst="rect">
            <a:avLst/>
          </a:prstGeom>
        </p:spPr>
      </p:pic>
    </p:spTree>
    <p:extLst>
      <p:ext uri="{BB962C8B-B14F-4D97-AF65-F5344CB8AC3E}">
        <p14:creationId xmlns:p14="http://schemas.microsoft.com/office/powerpoint/2010/main" val="379601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9986" y="1853257"/>
            <a:ext cx="5879870" cy="4250532"/>
          </a:xfrm>
          <a:prstGeom prst="rect">
            <a:avLst/>
          </a:prstGeom>
        </p:spPr>
      </p:pic>
      <p:sp>
        <p:nvSpPr>
          <p:cNvPr id="3" name="Rectangle 2"/>
          <p:cNvSpPr/>
          <p:nvPr/>
        </p:nvSpPr>
        <p:spPr>
          <a:xfrm>
            <a:off x="229986" y="163129"/>
            <a:ext cx="10171314" cy="1200329"/>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a:t>
            </a:r>
            <a:r>
              <a:rPr lang="en-GB" sz="2400" u="sng" dirty="0">
                <a:latin typeface="Sassoon Penpals" panose="02000400000000000000" pitchFamily="50" charset="0"/>
                <a:ea typeface="Tahoma" panose="020B0604030504040204" pitchFamily="34" charset="0"/>
                <a:cs typeface="Tahoma" panose="020B0604030504040204" pitchFamily="34" charset="0"/>
              </a:rPr>
              <a:t>spelling paper </a:t>
            </a:r>
            <a:r>
              <a:rPr lang="en-GB" sz="2400" dirty="0">
                <a:latin typeface="Sassoon Penpals" panose="02000400000000000000" pitchFamily="50" charset="0"/>
                <a:ea typeface="Tahoma" panose="020B0604030504040204" pitchFamily="34" charset="0"/>
                <a:cs typeface="Tahoma" panose="020B0604030504040204" pitchFamily="34" charset="0"/>
              </a:rPr>
              <a:t>is usually administered by the class teacher.</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r>
              <a:rPr lang="en-GB" sz="2400" dirty="0">
                <a:latin typeface="Sassoon Penpals" panose="02000400000000000000" pitchFamily="50" charset="0"/>
                <a:ea typeface="Tahoma" panose="020B0604030504040204" pitchFamily="34" charset="0"/>
                <a:cs typeface="Tahoma" panose="020B0604030504040204" pitchFamily="34" charset="0"/>
              </a:rPr>
              <a:t>This is the example script:</a:t>
            </a:r>
          </a:p>
        </p:txBody>
      </p:sp>
      <p:pic>
        <p:nvPicPr>
          <p:cNvPr id="4" name="Picture 3"/>
          <p:cNvPicPr>
            <a:picLocks noChangeAspect="1"/>
          </p:cNvPicPr>
          <p:nvPr/>
        </p:nvPicPr>
        <p:blipFill>
          <a:blip r:embed="rId4"/>
          <a:stretch>
            <a:fillRect/>
          </a:stretch>
        </p:blipFill>
        <p:spPr>
          <a:xfrm>
            <a:off x="6463915" y="2761823"/>
            <a:ext cx="5636674" cy="3638977"/>
          </a:xfrm>
          <a:prstGeom prst="rect">
            <a:avLst/>
          </a:prstGeom>
        </p:spPr>
      </p:pic>
      <p:sp>
        <p:nvSpPr>
          <p:cNvPr id="5" name="Rectangle 4"/>
          <p:cNvSpPr/>
          <p:nvPr/>
        </p:nvSpPr>
        <p:spPr>
          <a:xfrm>
            <a:off x="6463915" y="1930826"/>
            <a:ext cx="4985116" cy="461665"/>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This is what the answer booklet looks like:</a:t>
            </a:r>
          </a:p>
        </p:txBody>
      </p:sp>
    </p:spTree>
    <p:extLst>
      <p:ext uri="{BB962C8B-B14F-4D97-AF65-F5344CB8AC3E}">
        <p14:creationId xmlns:p14="http://schemas.microsoft.com/office/powerpoint/2010/main" val="31997237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0060" y="3519557"/>
            <a:ext cx="11469486" cy="2677656"/>
          </a:xfrm>
          <a:prstGeom prst="rect">
            <a:avLst/>
          </a:prstGeom>
        </p:spPr>
        <p:txBody>
          <a:bodyPr wrap="square">
            <a:spAutoFit/>
          </a:bodyPr>
          <a:lstStyle/>
          <a:p>
            <a:pPr marL="342900" indent="-342900">
              <a:buFontTx/>
              <a:buChar char="-"/>
            </a:pPr>
            <a:r>
              <a:rPr lang="en-GB" sz="2400" u="sng" dirty="0">
                <a:latin typeface="Sassoon Penpals" panose="02000400000000000000" pitchFamily="50" charset="0"/>
                <a:ea typeface="Tahoma" panose="020B0604030504040204" pitchFamily="34" charset="0"/>
                <a:cs typeface="Tahoma" panose="020B0604030504040204" pitchFamily="34" charset="0"/>
              </a:rPr>
              <a:t>1 hour</a:t>
            </a:r>
          </a:p>
          <a:p>
            <a:endParaRPr lang="en-GB" sz="24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400" dirty="0">
                <a:latin typeface="Sassoon Penpals" panose="02000400000000000000" pitchFamily="50" charset="0"/>
                <a:ea typeface="Tahoma" panose="020B0604030504040204" pitchFamily="34" charset="0"/>
                <a:cs typeface="Tahoma" panose="020B0604030504040204" pitchFamily="34" charset="0"/>
              </a:rPr>
              <a:t>The reading booklet consists of 3 texts</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400" dirty="0">
                <a:latin typeface="Sassoon Penpals" panose="02000400000000000000" pitchFamily="50" charset="0"/>
                <a:ea typeface="Tahoma" panose="020B0604030504040204" pitchFamily="34" charset="0"/>
                <a:cs typeface="Tahoma" panose="020B0604030504040204" pitchFamily="34" charset="0"/>
              </a:rPr>
              <a:t>The answer booklet usually has 39 / 40 questions to be completed </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400" dirty="0">
                <a:latin typeface="Sassoon Penpals" panose="02000400000000000000" pitchFamily="50" charset="0"/>
                <a:ea typeface="Tahoma" panose="020B0604030504040204" pitchFamily="34" charset="0"/>
                <a:cs typeface="Tahoma" panose="020B0604030504040204" pitchFamily="34" charset="0"/>
              </a:rPr>
              <a:t>Marked out of 50 as some questions are worth more than one mark.</a:t>
            </a:r>
          </a:p>
        </p:txBody>
      </p:sp>
      <p:pic>
        <p:nvPicPr>
          <p:cNvPr id="4" name="Picture 3"/>
          <p:cNvPicPr>
            <a:picLocks noChangeAspect="1"/>
          </p:cNvPicPr>
          <p:nvPr/>
        </p:nvPicPr>
        <p:blipFill rotWithShape="1">
          <a:blip r:embed="rId3"/>
          <a:srcRect r="30477"/>
          <a:stretch/>
        </p:blipFill>
        <p:spPr>
          <a:xfrm>
            <a:off x="2568754" y="-298174"/>
            <a:ext cx="6356585" cy="4273826"/>
          </a:xfrm>
          <a:prstGeom prst="rect">
            <a:avLst/>
          </a:prstGeom>
        </p:spPr>
      </p:pic>
    </p:spTree>
    <p:extLst>
      <p:ext uri="{BB962C8B-B14F-4D97-AF65-F5344CB8AC3E}">
        <p14:creationId xmlns:p14="http://schemas.microsoft.com/office/powerpoint/2010/main" val="64214359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2" y="210755"/>
            <a:ext cx="11887200" cy="5863144"/>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reading paper tests your child’s ability in 8 areas:</a:t>
            </a: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Give / explain the meaning of words in context.</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Retrieve and record information / identify key details from a text.</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Summarise main ideas from more than one paragraph.</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Make inferences and explain and justify them with evidence from the text.</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Predict what might happen from details implied and stated.</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Identify / explain how information or narrative contributes to the meaning of the text as a whole.</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Identify / explain how meaning is enhanced through choice of words and phrases.</a:t>
            </a:r>
          </a:p>
          <a:p>
            <a:pPr marL="457200" indent="-457200">
              <a:lnSpc>
                <a:spcPct val="150000"/>
              </a:lnSpc>
              <a:buAutoNum type="arabicPeriod"/>
            </a:pPr>
            <a:r>
              <a:rPr lang="en-GB" sz="2400" dirty="0">
                <a:latin typeface="Sassoon Penpals" panose="02000400000000000000" pitchFamily="50" charset="0"/>
                <a:ea typeface="Tahoma" panose="020B0604030504040204" pitchFamily="34" charset="0"/>
                <a:cs typeface="Tahoma" panose="020B0604030504040204" pitchFamily="34" charset="0"/>
              </a:rPr>
              <a:t>Make comparisons within the text.</a:t>
            </a:r>
          </a:p>
          <a:p>
            <a:pPr>
              <a:lnSpc>
                <a:spcPct val="150000"/>
              </a:lnSpc>
            </a:pPr>
            <a:endParaRPr lang="en-GB" sz="10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pPr marL="457200" indent="-457200">
              <a:buAutoNum type="arabicPeriod"/>
            </a:pPr>
            <a:endParaRPr lang="en-GB" sz="24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6933629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7818" y="279547"/>
            <a:ext cx="11793682" cy="4616648"/>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reading paper consists of a variety of question types:</a:t>
            </a:r>
          </a:p>
          <a:p>
            <a:endParaRPr lang="en-GB" sz="2000" b="1" dirty="0">
              <a:latin typeface="Sassoon Penpals" panose="02000400000000000000" pitchFamily="50" charset="0"/>
              <a:ea typeface="Tahoma" panose="020B0604030504040204" pitchFamily="34" charset="0"/>
              <a:cs typeface="Tahoma" panose="020B0604030504040204" pitchFamily="34" charset="0"/>
            </a:endParaRPr>
          </a:p>
          <a:p>
            <a:r>
              <a:rPr lang="en-GB" sz="2000" b="1" dirty="0">
                <a:latin typeface="Sassoon Penpals" panose="02000400000000000000" pitchFamily="50" charset="0"/>
                <a:ea typeface="Tahoma" panose="020B0604030504040204" pitchFamily="34" charset="0"/>
                <a:cs typeface="Tahoma" panose="020B0604030504040204" pitchFamily="34" charset="0"/>
              </a:rPr>
              <a:t>Short answers </a:t>
            </a:r>
          </a:p>
          <a:p>
            <a:r>
              <a:rPr lang="en-GB" sz="2000" dirty="0">
                <a:latin typeface="Sassoon Penpals" panose="02000400000000000000" pitchFamily="50" charset="0"/>
                <a:ea typeface="Tahoma" panose="020B0604030504040204" pitchFamily="34" charset="0"/>
                <a:cs typeface="Tahoma" panose="020B0604030504040204" pitchFamily="34" charset="0"/>
              </a:rPr>
              <a:t>Some questions are followed by a short line or box. </a:t>
            </a:r>
          </a:p>
          <a:p>
            <a:endParaRPr lang="en-GB" sz="20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1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000" b="1"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r>
              <a:rPr lang="en-GB" sz="2000" b="1" dirty="0">
                <a:latin typeface="Sassoon Penpals" panose="02000400000000000000" pitchFamily="50" charset="0"/>
                <a:ea typeface="Tahoma" panose="020B0604030504040204" pitchFamily="34" charset="0"/>
                <a:cs typeface="Tahoma" panose="020B0604030504040204" pitchFamily="34" charset="0"/>
              </a:rPr>
              <a:t>Several line answers </a:t>
            </a:r>
          </a:p>
          <a:p>
            <a:r>
              <a:rPr lang="en-GB" sz="2000" dirty="0">
                <a:latin typeface="Sassoon Penpals" panose="02000400000000000000" pitchFamily="50" charset="0"/>
                <a:ea typeface="Tahoma" panose="020B0604030504040204" pitchFamily="34" charset="0"/>
                <a:cs typeface="Tahoma" panose="020B0604030504040204" pitchFamily="34" charset="0"/>
              </a:rPr>
              <a:t>Some questions are followed by a few lines. This gives you space to write more words or a sentence or two.  </a:t>
            </a: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a:stretch>
            <a:fillRect/>
          </a:stretch>
        </p:blipFill>
        <p:spPr>
          <a:xfrm>
            <a:off x="1895302" y="2374549"/>
            <a:ext cx="6810375" cy="1247775"/>
          </a:xfrm>
          <a:prstGeom prst="rect">
            <a:avLst/>
          </a:prstGeom>
        </p:spPr>
      </p:pic>
      <p:pic>
        <p:nvPicPr>
          <p:cNvPr id="4" name="Picture 3"/>
          <p:cNvPicPr>
            <a:picLocks noChangeAspect="1"/>
          </p:cNvPicPr>
          <p:nvPr/>
        </p:nvPicPr>
        <p:blipFill rotWithShape="1">
          <a:blip r:embed="rId4"/>
          <a:srcRect l="4042"/>
          <a:stretch/>
        </p:blipFill>
        <p:spPr>
          <a:xfrm>
            <a:off x="1896381" y="4977384"/>
            <a:ext cx="6809296" cy="1676400"/>
          </a:xfrm>
          <a:prstGeom prst="rect">
            <a:avLst/>
          </a:prstGeom>
        </p:spPr>
      </p:pic>
    </p:spTree>
    <p:extLst>
      <p:ext uri="{BB962C8B-B14F-4D97-AF65-F5344CB8AC3E}">
        <p14:creationId xmlns:p14="http://schemas.microsoft.com/office/powerpoint/2010/main" val="378207859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2561" y="152753"/>
            <a:ext cx="11807766" cy="2646878"/>
          </a:xfrm>
          <a:prstGeom prst="rect">
            <a:avLst/>
          </a:prstGeom>
        </p:spPr>
        <p:txBody>
          <a:bodyPr wrap="square">
            <a:spAutoFit/>
          </a:bodyPr>
          <a:lstStyle/>
          <a:p>
            <a:r>
              <a:rPr lang="en-GB" sz="2800" b="1" dirty="0">
                <a:latin typeface="Sassoon Penpals" panose="02000400000000000000" pitchFamily="50" charset="0"/>
                <a:ea typeface="Tahoma" panose="020B0604030504040204" pitchFamily="34" charset="0"/>
                <a:cs typeface="Tahoma" panose="020B0604030504040204" pitchFamily="34" charset="0"/>
              </a:rPr>
              <a:t>Longer answers </a:t>
            </a:r>
          </a:p>
          <a:p>
            <a:r>
              <a:rPr lang="en-GB" sz="2400" dirty="0">
                <a:latin typeface="Sassoon Penpals" panose="02000400000000000000" pitchFamily="50" charset="0"/>
                <a:ea typeface="Tahoma" panose="020B0604030504040204" pitchFamily="34" charset="0"/>
                <a:cs typeface="Tahoma" panose="020B0604030504040204" pitchFamily="34" charset="0"/>
              </a:rPr>
              <a:t>Some questions are followed by more answer lines. This shows that a longer, more detailed answer is needed to explain your opinion.  </a:t>
            </a:r>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a:p>
            <a:endParaRPr lang="en-GB" sz="1000" b="1" dirty="0">
              <a:latin typeface="Sassoon Penpals" panose="02000400000000000000" pitchFamily="50" charset="0"/>
              <a:ea typeface="Tahoma" panose="020B0604030504040204" pitchFamily="34" charset="0"/>
              <a:cs typeface="Tahoma" panose="020B0604030504040204" pitchFamily="34" charset="0"/>
            </a:endParaRPr>
          </a:p>
        </p:txBody>
      </p:sp>
      <p:sp>
        <p:nvSpPr>
          <p:cNvPr id="4" name="Rectangle 3"/>
          <p:cNvSpPr/>
          <p:nvPr/>
        </p:nvSpPr>
        <p:spPr>
          <a:xfrm>
            <a:off x="162560" y="2861187"/>
            <a:ext cx="5510875" cy="1569660"/>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In previous years, the paper was most heavily weighted towards testing the children’s inference skills, often using questions that require longer more detailed answers that are worth 3 points.</a:t>
            </a:r>
          </a:p>
        </p:txBody>
      </p:sp>
      <p:pic>
        <p:nvPicPr>
          <p:cNvPr id="5" name="Picture 4"/>
          <p:cNvPicPr>
            <a:picLocks noChangeAspect="1"/>
          </p:cNvPicPr>
          <p:nvPr/>
        </p:nvPicPr>
        <p:blipFill>
          <a:blip r:embed="rId3"/>
          <a:stretch>
            <a:fillRect/>
          </a:stretch>
        </p:blipFill>
        <p:spPr>
          <a:xfrm>
            <a:off x="5754825" y="1928917"/>
            <a:ext cx="6215502" cy="4699636"/>
          </a:xfrm>
          <a:prstGeom prst="rect">
            <a:avLst/>
          </a:prstGeom>
        </p:spPr>
      </p:pic>
    </p:spTree>
    <p:extLst>
      <p:ext uri="{BB962C8B-B14F-4D97-AF65-F5344CB8AC3E}">
        <p14:creationId xmlns:p14="http://schemas.microsoft.com/office/powerpoint/2010/main" val="31330903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5848" y="86374"/>
            <a:ext cx="11208328" cy="1200329"/>
          </a:xfrm>
          <a:prstGeom prst="rect">
            <a:avLst/>
          </a:prstGeom>
        </p:spPr>
        <p:txBody>
          <a:bodyPr wrap="square">
            <a:spAutoFit/>
          </a:bodyPr>
          <a:lstStyle/>
          <a:p>
            <a:r>
              <a:rPr lang="en-GB" sz="2400" b="1" dirty="0">
                <a:solidFill>
                  <a:schemeClr val="bg1"/>
                </a:solidFill>
                <a:latin typeface="Sassoon Penpals" panose="02000400000000000000" pitchFamily="50" charset="0"/>
                <a:ea typeface="Tahoma" panose="020B0604030504040204" pitchFamily="34" charset="0"/>
                <a:cs typeface="Tahoma" panose="020B0604030504040204" pitchFamily="34" charset="0"/>
              </a:rPr>
              <a:t>Selected answers </a:t>
            </a:r>
          </a:p>
          <a:p>
            <a:r>
              <a:rPr lang="en-GB" sz="2400" dirty="0">
                <a:latin typeface="Sassoon Penpals" panose="02000400000000000000" pitchFamily="50" charset="0"/>
                <a:ea typeface="Tahoma" panose="020B0604030504040204" pitchFamily="34" charset="0"/>
                <a:cs typeface="Tahoma" panose="020B0604030504040204" pitchFamily="34" charset="0"/>
              </a:rPr>
              <a:t>For some questions you do not need to write anything at all and you should tick, draw lines to, or circle your answer. Read the instructions carefully so that you know how to answer the question.</a:t>
            </a:r>
          </a:p>
        </p:txBody>
      </p:sp>
      <p:pic>
        <p:nvPicPr>
          <p:cNvPr id="5" name="Picture 4"/>
          <p:cNvPicPr>
            <a:picLocks noChangeAspect="1"/>
          </p:cNvPicPr>
          <p:nvPr/>
        </p:nvPicPr>
        <p:blipFill>
          <a:blip r:embed="rId3"/>
          <a:stretch>
            <a:fillRect/>
          </a:stretch>
        </p:blipFill>
        <p:spPr>
          <a:xfrm>
            <a:off x="148321" y="2104229"/>
            <a:ext cx="5560162" cy="2884196"/>
          </a:xfrm>
          <a:prstGeom prst="rect">
            <a:avLst/>
          </a:prstGeom>
        </p:spPr>
      </p:pic>
      <p:pic>
        <p:nvPicPr>
          <p:cNvPr id="6" name="Picture 5"/>
          <p:cNvPicPr>
            <a:picLocks noChangeAspect="1"/>
          </p:cNvPicPr>
          <p:nvPr/>
        </p:nvPicPr>
        <p:blipFill>
          <a:blip r:embed="rId4"/>
          <a:stretch>
            <a:fillRect/>
          </a:stretch>
        </p:blipFill>
        <p:spPr>
          <a:xfrm>
            <a:off x="5875145" y="3091597"/>
            <a:ext cx="6196705" cy="2886610"/>
          </a:xfrm>
          <a:prstGeom prst="rect">
            <a:avLst/>
          </a:prstGeom>
        </p:spPr>
      </p:pic>
    </p:spTree>
    <p:extLst>
      <p:ext uri="{BB962C8B-B14F-4D97-AF65-F5344CB8AC3E}">
        <p14:creationId xmlns:p14="http://schemas.microsoft.com/office/powerpoint/2010/main" val="402399008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56309" y="5766160"/>
            <a:ext cx="8927871" cy="830997"/>
          </a:xfrm>
          <a:prstGeom prst="rect">
            <a:avLst/>
          </a:prstGeom>
          <a:ln w="38100">
            <a:solidFill>
              <a:schemeClr val="bg1"/>
            </a:solidFill>
          </a:ln>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results of the arithmetic paper and the 2 reasoning papers </a:t>
            </a:r>
          </a:p>
          <a:p>
            <a:r>
              <a:rPr lang="en-GB" sz="2400" dirty="0">
                <a:latin typeface="Sassoon Penpals" panose="02000400000000000000" pitchFamily="50" charset="0"/>
                <a:ea typeface="Tahoma" panose="020B0604030504040204" pitchFamily="34" charset="0"/>
                <a:cs typeface="Tahoma" panose="020B0604030504040204" pitchFamily="34" charset="0"/>
              </a:rPr>
              <a:t>are added together to give a combined score out of 110.</a:t>
            </a:r>
          </a:p>
        </p:txBody>
      </p:sp>
      <p:pic>
        <p:nvPicPr>
          <p:cNvPr id="4" name="Picture 3"/>
          <p:cNvPicPr>
            <a:picLocks noChangeAspect="1"/>
          </p:cNvPicPr>
          <p:nvPr/>
        </p:nvPicPr>
        <p:blipFill rotWithShape="1">
          <a:blip r:embed="rId3"/>
          <a:srcRect r="8519"/>
          <a:stretch/>
        </p:blipFill>
        <p:spPr>
          <a:xfrm>
            <a:off x="1" y="1"/>
            <a:ext cx="3749040" cy="2600072"/>
          </a:xfrm>
          <a:prstGeom prst="rect">
            <a:avLst/>
          </a:prstGeom>
        </p:spPr>
      </p:pic>
      <p:pic>
        <p:nvPicPr>
          <p:cNvPr id="7" name="Picture 6"/>
          <p:cNvPicPr>
            <a:picLocks noChangeAspect="1"/>
          </p:cNvPicPr>
          <p:nvPr/>
        </p:nvPicPr>
        <p:blipFill rotWithShape="1">
          <a:blip r:embed="rId4"/>
          <a:srcRect t="943" r="7910"/>
          <a:stretch/>
        </p:blipFill>
        <p:spPr>
          <a:xfrm>
            <a:off x="3812413" y="-16449"/>
            <a:ext cx="3773977" cy="2618348"/>
          </a:xfrm>
          <a:prstGeom prst="rect">
            <a:avLst/>
          </a:prstGeom>
        </p:spPr>
      </p:pic>
      <p:pic>
        <p:nvPicPr>
          <p:cNvPr id="8" name="Picture 7"/>
          <p:cNvPicPr>
            <a:picLocks noChangeAspect="1"/>
          </p:cNvPicPr>
          <p:nvPr/>
        </p:nvPicPr>
        <p:blipFill rotWithShape="1">
          <a:blip r:embed="rId5"/>
          <a:srcRect r="8975"/>
          <a:stretch/>
        </p:blipFill>
        <p:spPr>
          <a:xfrm>
            <a:off x="7649763" y="-12381"/>
            <a:ext cx="3730362" cy="2624835"/>
          </a:xfrm>
          <a:prstGeom prst="rect">
            <a:avLst/>
          </a:prstGeom>
        </p:spPr>
      </p:pic>
      <p:sp>
        <p:nvSpPr>
          <p:cNvPr id="9" name="Rectangle 8"/>
          <p:cNvSpPr/>
          <p:nvPr/>
        </p:nvSpPr>
        <p:spPr>
          <a:xfrm>
            <a:off x="108064" y="2724333"/>
            <a:ext cx="5348913" cy="2616101"/>
          </a:xfrm>
          <a:prstGeom prst="rect">
            <a:avLst/>
          </a:prstGeom>
        </p:spPr>
        <p:txBody>
          <a:bodyPr wrap="square">
            <a:spAutoFit/>
          </a:bodyPr>
          <a:lstStyle/>
          <a:p>
            <a:r>
              <a:rPr lang="en-GB" sz="2400" u="sng" dirty="0">
                <a:latin typeface="Sassoon Penpals" panose="02000400000000000000" pitchFamily="50" charset="0"/>
                <a:ea typeface="Tahoma" panose="020B0604030504040204" pitchFamily="34" charset="0"/>
                <a:cs typeface="Tahoma" panose="020B0604030504040204" pitchFamily="34" charset="0"/>
              </a:rPr>
              <a:t>Paper 1: arithmetic</a:t>
            </a:r>
          </a:p>
          <a:p>
            <a:endParaRPr lang="en-GB" sz="20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u="sng" dirty="0">
                <a:latin typeface="Sassoon Penpals" panose="02000400000000000000" pitchFamily="50" charset="0"/>
                <a:ea typeface="Tahoma" panose="020B0604030504040204" pitchFamily="34" charset="0"/>
                <a:cs typeface="Tahoma" panose="020B0604030504040204" pitchFamily="34" charset="0"/>
              </a:rPr>
              <a:t>30 minutes</a:t>
            </a:r>
          </a:p>
          <a:p>
            <a:endParaRPr lang="en-GB" sz="20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36 questions to be completed </a:t>
            </a:r>
          </a:p>
          <a:p>
            <a:endParaRPr lang="en-GB" sz="20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Marked out of 40 as the long division and long multiplication questions are worth 2 marks</a:t>
            </a:r>
          </a:p>
        </p:txBody>
      </p:sp>
      <p:sp>
        <p:nvSpPr>
          <p:cNvPr id="10" name="Rectangle 9"/>
          <p:cNvSpPr/>
          <p:nvPr/>
        </p:nvSpPr>
        <p:spPr>
          <a:xfrm>
            <a:off x="5586153" y="2730404"/>
            <a:ext cx="6375861" cy="2616101"/>
          </a:xfrm>
          <a:prstGeom prst="rect">
            <a:avLst/>
          </a:prstGeom>
        </p:spPr>
        <p:txBody>
          <a:bodyPr wrap="square">
            <a:spAutoFit/>
          </a:bodyPr>
          <a:lstStyle/>
          <a:p>
            <a:r>
              <a:rPr lang="en-GB" sz="2400" u="sng" dirty="0">
                <a:latin typeface="Sassoon Penpals" panose="02000400000000000000" pitchFamily="50" charset="0"/>
                <a:ea typeface="Tahoma" panose="020B0604030504040204" pitchFamily="34" charset="0"/>
                <a:cs typeface="Tahoma" panose="020B0604030504040204" pitchFamily="34" charset="0"/>
              </a:rPr>
              <a:t>Papers 2 and 3: reasoning</a:t>
            </a:r>
          </a:p>
          <a:p>
            <a:endParaRPr lang="en-GB" sz="20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u="sng" dirty="0">
                <a:latin typeface="Sassoon Penpals" panose="02000400000000000000" pitchFamily="50" charset="0"/>
                <a:ea typeface="Tahoma" panose="020B0604030504040204" pitchFamily="34" charset="0"/>
                <a:cs typeface="Tahoma" panose="020B0604030504040204" pitchFamily="34" charset="0"/>
              </a:rPr>
              <a:t>40 minutes each</a:t>
            </a:r>
          </a:p>
          <a:p>
            <a:endParaRPr lang="en-GB" sz="20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Number of questions vary as does the </a:t>
            </a:r>
          </a:p>
          <a:p>
            <a:r>
              <a:rPr lang="en-GB" sz="2000" dirty="0">
                <a:latin typeface="Sassoon Penpals" panose="02000400000000000000" pitchFamily="50" charset="0"/>
                <a:ea typeface="Tahoma" panose="020B0604030504040204" pitchFamily="34" charset="0"/>
                <a:cs typeface="Tahoma" panose="020B0604030504040204" pitchFamily="34" charset="0"/>
              </a:rPr>
              <a:t>    number of marks given for each answer</a:t>
            </a:r>
          </a:p>
          <a:p>
            <a:endParaRPr lang="en-GB" sz="20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Tx/>
              <a:buChar char="-"/>
            </a:pPr>
            <a:r>
              <a:rPr lang="en-GB" sz="2000" dirty="0">
                <a:latin typeface="Sassoon Penpals" panose="02000400000000000000" pitchFamily="50" charset="0"/>
                <a:ea typeface="Tahoma" panose="020B0604030504040204" pitchFamily="34" charset="0"/>
                <a:cs typeface="Tahoma" panose="020B0604030504040204" pitchFamily="34" charset="0"/>
              </a:rPr>
              <a:t>Both papers are marked out of 35</a:t>
            </a:r>
          </a:p>
        </p:txBody>
      </p:sp>
    </p:spTree>
    <p:extLst>
      <p:ext uri="{BB962C8B-B14F-4D97-AF65-F5344CB8AC3E}">
        <p14:creationId xmlns:p14="http://schemas.microsoft.com/office/powerpoint/2010/main" val="17465029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0016" y="1079049"/>
            <a:ext cx="4854062" cy="1200329"/>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a:t>
            </a:r>
            <a:r>
              <a:rPr lang="en-GB" sz="2400" u="sng" dirty="0">
                <a:latin typeface="Sassoon Penpals" panose="02000400000000000000" pitchFamily="50" charset="0"/>
                <a:ea typeface="Tahoma" panose="020B0604030504040204" pitchFamily="34" charset="0"/>
                <a:cs typeface="Tahoma" panose="020B0604030504040204" pitchFamily="34" charset="0"/>
              </a:rPr>
              <a:t>arithmetic paper</a:t>
            </a:r>
            <a:r>
              <a:rPr lang="en-GB" sz="2400" dirty="0">
                <a:latin typeface="Sassoon Penpals" panose="02000400000000000000" pitchFamily="50" charset="0"/>
                <a:ea typeface="Tahoma" panose="020B0604030504040204" pitchFamily="34" charset="0"/>
                <a:cs typeface="Tahoma" panose="020B0604030504040204" pitchFamily="34" charset="0"/>
              </a:rPr>
              <a:t> is about pure mathematics using written and mental strategies.</a:t>
            </a:r>
          </a:p>
        </p:txBody>
      </p:sp>
      <p:pic>
        <p:nvPicPr>
          <p:cNvPr id="3" name="Picture 2"/>
          <p:cNvPicPr>
            <a:picLocks noChangeAspect="1"/>
          </p:cNvPicPr>
          <p:nvPr/>
        </p:nvPicPr>
        <p:blipFill>
          <a:blip r:embed="rId3"/>
          <a:stretch>
            <a:fillRect/>
          </a:stretch>
        </p:blipFill>
        <p:spPr>
          <a:xfrm>
            <a:off x="270855" y="395480"/>
            <a:ext cx="6709376" cy="2837487"/>
          </a:xfrm>
          <a:prstGeom prst="rect">
            <a:avLst/>
          </a:prstGeom>
        </p:spPr>
      </p:pic>
      <p:sp>
        <p:nvSpPr>
          <p:cNvPr id="4" name="Rectangle 3"/>
          <p:cNvSpPr/>
          <p:nvPr/>
        </p:nvSpPr>
        <p:spPr>
          <a:xfrm>
            <a:off x="330885" y="3722051"/>
            <a:ext cx="4014953" cy="1938992"/>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By demonstrating use of the correct method, a mark can be gained from the questions worth 2 marks (even if the child has got the actual answer wrong).</a:t>
            </a:r>
          </a:p>
        </p:txBody>
      </p:sp>
      <p:pic>
        <p:nvPicPr>
          <p:cNvPr id="5" name="Picture 4"/>
          <p:cNvPicPr>
            <a:picLocks noChangeAspect="1"/>
          </p:cNvPicPr>
          <p:nvPr/>
        </p:nvPicPr>
        <p:blipFill>
          <a:blip r:embed="rId4"/>
          <a:stretch>
            <a:fillRect/>
          </a:stretch>
        </p:blipFill>
        <p:spPr>
          <a:xfrm>
            <a:off x="4715369" y="3530859"/>
            <a:ext cx="6724650" cy="2837487"/>
          </a:xfrm>
          <a:prstGeom prst="rect">
            <a:avLst/>
          </a:prstGeom>
        </p:spPr>
      </p:pic>
    </p:spTree>
    <p:extLst>
      <p:ext uri="{BB962C8B-B14F-4D97-AF65-F5344CB8AC3E}">
        <p14:creationId xmlns:p14="http://schemas.microsoft.com/office/powerpoint/2010/main" val="15556036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54922" y="1669778"/>
            <a:ext cx="5705311" cy="2709409"/>
          </a:xfrm>
          <a:prstGeom prst="rect">
            <a:avLst/>
          </a:prstGeom>
        </p:spPr>
      </p:pic>
      <p:pic>
        <p:nvPicPr>
          <p:cNvPr id="4" name="Picture 3"/>
          <p:cNvPicPr>
            <a:picLocks noChangeAspect="1"/>
          </p:cNvPicPr>
          <p:nvPr/>
        </p:nvPicPr>
        <p:blipFill>
          <a:blip r:embed="rId4"/>
          <a:stretch>
            <a:fillRect/>
          </a:stretch>
        </p:blipFill>
        <p:spPr>
          <a:xfrm>
            <a:off x="6265730" y="3614986"/>
            <a:ext cx="5793171" cy="2830378"/>
          </a:xfrm>
          <a:prstGeom prst="rect">
            <a:avLst/>
          </a:prstGeom>
        </p:spPr>
      </p:pic>
      <p:sp>
        <p:nvSpPr>
          <p:cNvPr id="5" name="Rectangle 4"/>
          <p:cNvSpPr/>
          <p:nvPr/>
        </p:nvSpPr>
        <p:spPr>
          <a:xfrm>
            <a:off x="254922" y="204693"/>
            <a:ext cx="11803979" cy="830997"/>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The </a:t>
            </a:r>
            <a:r>
              <a:rPr lang="en-GB" sz="2400" u="sng" dirty="0">
                <a:latin typeface="Sassoon Penpals" panose="02000400000000000000" pitchFamily="50" charset="0"/>
                <a:ea typeface="Tahoma" panose="020B0604030504040204" pitchFamily="34" charset="0"/>
                <a:cs typeface="Tahoma" panose="020B0604030504040204" pitchFamily="34" charset="0"/>
              </a:rPr>
              <a:t>2 maths reasoning papers </a:t>
            </a:r>
            <a:r>
              <a:rPr lang="en-GB" sz="2400" dirty="0">
                <a:latin typeface="Sassoon Penpals" panose="02000400000000000000" pitchFamily="50" charset="0"/>
                <a:ea typeface="Tahoma" panose="020B0604030504040204" pitchFamily="34" charset="0"/>
                <a:cs typeface="Tahoma" panose="020B0604030504040204" pitchFamily="34" charset="0"/>
              </a:rPr>
              <a:t>test the children’s ability to use their mathematical skills to solve problems. The children need to interpret what mathematical knowledge or processes are being presented in the question.</a:t>
            </a:r>
          </a:p>
        </p:txBody>
      </p:sp>
    </p:spTree>
    <p:extLst>
      <p:ext uri="{BB962C8B-B14F-4D97-AF65-F5344CB8AC3E}">
        <p14:creationId xmlns:p14="http://schemas.microsoft.com/office/powerpoint/2010/main" val="26718328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4112" y="521401"/>
            <a:ext cx="5341041" cy="830997"/>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Some of the questions involve reasoning with word problems.</a:t>
            </a:r>
          </a:p>
        </p:txBody>
      </p:sp>
      <p:pic>
        <p:nvPicPr>
          <p:cNvPr id="3" name="Picture 2"/>
          <p:cNvPicPr>
            <a:picLocks noChangeAspect="1"/>
          </p:cNvPicPr>
          <p:nvPr/>
        </p:nvPicPr>
        <p:blipFill>
          <a:blip r:embed="rId3"/>
          <a:stretch>
            <a:fillRect/>
          </a:stretch>
        </p:blipFill>
        <p:spPr>
          <a:xfrm>
            <a:off x="494112" y="1972313"/>
            <a:ext cx="5211498" cy="3379044"/>
          </a:xfrm>
          <a:prstGeom prst="rect">
            <a:avLst/>
          </a:prstGeom>
        </p:spPr>
      </p:pic>
      <p:sp>
        <p:nvSpPr>
          <p:cNvPr id="4" name="Rectangle 3"/>
          <p:cNvSpPr/>
          <p:nvPr/>
        </p:nvSpPr>
        <p:spPr>
          <a:xfrm>
            <a:off x="7261700" y="1223429"/>
            <a:ext cx="4930300" cy="830997"/>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Some of the questions involve using their understanding of geometry.</a:t>
            </a:r>
          </a:p>
        </p:txBody>
      </p:sp>
      <p:pic>
        <p:nvPicPr>
          <p:cNvPr id="5" name="Picture 4"/>
          <p:cNvPicPr>
            <a:picLocks noChangeAspect="1"/>
          </p:cNvPicPr>
          <p:nvPr/>
        </p:nvPicPr>
        <p:blipFill>
          <a:blip r:embed="rId4"/>
          <a:stretch>
            <a:fillRect/>
          </a:stretch>
        </p:blipFill>
        <p:spPr>
          <a:xfrm>
            <a:off x="7373389" y="2750031"/>
            <a:ext cx="4294174" cy="3961483"/>
          </a:xfrm>
          <a:prstGeom prst="rect">
            <a:avLst/>
          </a:prstGeom>
        </p:spPr>
      </p:pic>
    </p:spTree>
    <p:extLst>
      <p:ext uri="{BB962C8B-B14F-4D97-AF65-F5344CB8AC3E}">
        <p14:creationId xmlns:p14="http://schemas.microsoft.com/office/powerpoint/2010/main" val="18302799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12" y="159451"/>
            <a:ext cx="10478688" cy="461665"/>
          </a:xfrm>
          <a:prstGeom prst="rect">
            <a:avLst/>
          </a:prstGeom>
        </p:spPr>
        <p:txBody>
          <a:bodyPr wrap="square">
            <a:spAutoFit/>
          </a:bodyPr>
          <a:lstStyle/>
          <a:p>
            <a:r>
              <a:rPr lang="en-GB" sz="2400" dirty="0">
                <a:solidFill>
                  <a:schemeClr val="bg1"/>
                </a:solidFill>
                <a:latin typeface="Sassoon Penpals" panose="02000400000000000000" pitchFamily="50" charset="0"/>
                <a:ea typeface="Tahoma" panose="020B0604030504040204" pitchFamily="34" charset="0"/>
                <a:cs typeface="Tahoma" panose="020B0604030504040204" pitchFamily="34" charset="0"/>
              </a:rPr>
              <a:t>Remember, they are </a:t>
            </a:r>
            <a:r>
              <a:rPr lang="en-GB" sz="2400" b="1" dirty="0">
                <a:solidFill>
                  <a:schemeClr val="bg1"/>
                </a:solidFill>
                <a:latin typeface="Sassoon Penpals" panose="02000400000000000000" pitchFamily="50" charset="0"/>
                <a:ea typeface="Tahoma" panose="020B0604030504040204" pitchFamily="34" charset="0"/>
                <a:cs typeface="Tahoma" panose="020B0604030504040204" pitchFamily="34" charset="0"/>
              </a:rPr>
              <a:t>end of Key Stage Two</a:t>
            </a:r>
            <a:r>
              <a:rPr lang="en-GB" sz="2400" dirty="0">
                <a:solidFill>
                  <a:schemeClr val="bg1"/>
                </a:solidFill>
                <a:latin typeface="Sassoon Penpals" panose="02000400000000000000" pitchFamily="50" charset="0"/>
                <a:ea typeface="Tahoma" panose="020B0604030504040204" pitchFamily="34" charset="0"/>
                <a:cs typeface="Tahoma" panose="020B0604030504040204" pitchFamily="34" charset="0"/>
              </a:rPr>
              <a:t> tests, not Year Six tests.</a:t>
            </a:r>
          </a:p>
        </p:txBody>
      </p:sp>
      <p:sp>
        <p:nvSpPr>
          <p:cNvPr id="3" name="Rectangle 2"/>
          <p:cNvSpPr/>
          <p:nvPr/>
        </p:nvSpPr>
        <p:spPr>
          <a:xfrm>
            <a:off x="105492" y="934324"/>
            <a:ext cx="10478688" cy="461665"/>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So some are simpler (year 3/4 level)…</a:t>
            </a:r>
          </a:p>
        </p:txBody>
      </p:sp>
      <p:sp>
        <p:nvSpPr>
          <p:cNvPr id="4" name="Rectangle 3"/>
          <p:cNvSpPr/>
          <p:nvPr/>
        </p:nvSpPr>
        <p:spPr>
          <a:xfrm>
            <a:off x="7867649" y="1006934"/>
            <a:ext cx="8353425" cy="461665"/>
          </a:xfrm>
          <a:prstGeom prst="rect">
            <a:avLst/>
          </a:prstGeom>
        </p:spPr>
        <p:txBody>
          <a:bodyPr wrap="square">
            <a:spAutoFit/>
          </a:bodyPr>
          <a:lstStyle/>
          <a:p>
            <a:r>
              <a:rPr lang="en-GB" sz="2400" dirty="0">
                <a:latin typeface="Sassoon Penpals" panose="02000400000000000000" pitchFamily="50" charset="0"/>
                <a:ea typeface="Tahoma" panose="020B0604030504040204" pitchFamily="34" charset="0"/>
                <a:cs typeface="Tahoma" panose="020B0604030504040204" pitchFamily="34" charset="0"/>
              </a:rPr>
              <a:t>…some are more tricky!</a:t>
            </a:r>
          </a:p>
        </p:txBody>
      </p:sp>
      <p:pic>
        <p:nvPicPr>
          <p:cNvPr id="5" name="Picture 4"/>
          <p:cNvPicPr>
            <a:picLocks noChangeAspect="1"/>
          </p:cNvPicPr>
          <p:nvPr/>
        </p:nvPicPr>
        <p:blipFill rotWithShape="1">
          <a:blip r:embed="rId3"/>
          <a:srcRect r="12860"/>
          <a:stretch/>
        </p:blipFill>
        <p:spPr>
          <a:xfrm>
            <a:off x="227412" y="1562100"/>
            <a:ext cx="5616183" cy="3448050"/>
          </a:xfrm>
          <a:prstGeom prst="rect">
            <a:avLst/>
          </a:prstGeom>
        </p:spPr>
      </p:pic>
      <p:pic>
        <p:nvPicPr>
          <p:cNvPr id="6" name="Picture 5"/>
          <p:cNvPicPr>
            <a:picLocks noChangeAspect="1"/>
          </p:cNvPicPr>
          <p:nvPr/>
        </p:nvPicPr>
        <p:blipFill>
          <a:blip r:embed="rId4"/>
          <a:stretch>
            <a:fillRect/>
          </a:stretch>
        </p:blipFill>
        <p:spPr>
          <a:xfrm>
            <a:off x="6343650" y="1709198"/>
            <a:ext cx="5200650" cy="4791610"/>
          </a:xfrm>
          <a:prstGeom prst="rect">
            <a:avLst/>
          </a:prstGeom>
        </p:spPr>
      </p:pic>
    </p:spTree>
    <p:extLst>
      <p:ext uri="{BB962C8B-B14F-4D97-AF65-F5344CB8AC3E}">
        <p14:creationId xmlns:p14="http://schemas.microsoft.com/office/powerpoint/2010/main" val="27827824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147826" y="271582"/>
            <a:ext cx="10279283" cy="4770537"/>
          </a:xfrm>
          <a:prstGeom prst="rect">
            <a:avLst/>
          </a:prstGeom>
        </p:spPr>
        <p:txBody>
          <a:bodyPr wrap="square">
            <a:spAutoFit/>
          </a:bodyPr>
          <a:lstStyle/>
          <a:p>
            <a:pPr algn="ctr"/>
            <a:r>
              <a:rPr lang="en-GB" sz="2400" b="1" u="sng" dirty="0">
                <a:latin typeface="Sassoon Penpals" panose="02000400000000000000" pitchFamily="50" charset="0"/>
                <a:ea typeface="Tahoma" panose="020B0604030504040204" pitchFamily="34" charset="0"/>
                <a:cs typeface="Tahoma" panose="020B0604030504040204" pitchFamily="34" charset="0"/>
              </a:rPr>
              <a:t>How to help your child</a:t>
            </a:r>
          </a:p>
          <a:p>
            <a:pPr algn="ctr"/>
            <a:endParaRPr lang="en-GB" sz="2400" u="sng"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000" dirty="0">
                <a:latin typeface="Sassoon Penpals" panose="02000400000000000000" pitchFamily="50" charset="0"/>
                <a:ea typeface="Tahoma" panose="020B0604030504040204" pitchFamily="34" charset="0"/>
                <a:cs typeface="Tahoma" panose="020B0604030504040204" pitchFamily="34" charset="0"/>
              </a:rPr>
              <a:t>Make sure your child reads every day and ask them about what they are reading. It’s still a good idea to read to your child as well, in whatever language you speak at home. </a:t>
            </a:r>
          </a:p>
          <a:p>
            <a:pPr marL="342900" indent="-342900">
              <a:buFont typeface="Wingdings" panose="05000000000000000000" pitchFamily="2" charset="2"/>
              <a:buChar char="Ø"/>
            </a:pPr>
            <a:endParaRPr lang="en-GB" sz="20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000" dirty="0">
                <a:latin typeface="Sassoon Penpals" panose="02000400000000000000" pitchFamily="50" charset="0"/>
                <a:ea typeface="Tahoma" panose="020B0604030504040204" pitchFamily="34" charset="0"/>
                <a:cs typeface="Tahoma" panose="020B0604030504040204" pitchFamily="34" charset="0"/>
              </a:rPr>
              <a:t>Practise the spelling rules taught at school.  You can sign in to Spelling Shed to do this. </a:t>
            </a:r>
          </a:p>
          <a:p>
            <a:pPr marL="342900" indent="-342900">
              <a:buFont typeface="Wingdings" panose="05000000000000000000" pitchFamily="2" charset="2"/>
              <a:buChar char="Ø"/>
            </a:pPr>
            <a:endParaRPr lang="en-GB" sz="20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000" dirty="0">
                <a:latin typeface="Sassoon Penpals" panose="02000400000000000000" pitchFamily="50" charset="0"/>
                <a:ea typeface="Tahoma" panose="020B0604030504040204" pitchFamily="34" charset="0"/>
                <a:cs typeface="Tahoma" panose="020B0604030504040204" pitchFamily="34" charset="0"/>
              </a:rPr>
              <a:t>Encourage your child to become fluent at their times tables – they can use  Times Tables </a:t>
            </a:r>
            <a:r>
              <a:rPr lang="en-GB" sz="2000" dirty="0" err="1">
                <a:latin typeface="Sassoon Penpals" panose="02000400000000000000" pitchFamily="50" charset="0"/>
                <a:ea typeface="Tahoma" panose="020B0604030504040204" pitchFamily="34" charset="0"/>
                <a:cs typeface="Tahoma" panose="020B0604030504040204" pitchFamily="34" charset="0"/>
              </a:rPr>
              <a:t>Rockstars</a:t>
            </a:r>
            <a:r>
              <a:rPr lang="en-GB" sz="2000" dirty="0">
                <a:latin typeface="Sassoon Penpals" panose="02000400000000000000" pitchFamily="50" charset="0"/>
                <a:ea typeface="Tahoma" panose="020B0604030504040204" pitchFamily="34" charset="0"/>
                <a:cs typeface="Tahoma" panose="020B0604030504040204" pitchFamily="34" charset="0"/>
              </a:rPr>
              <a:t> to practise. Their login is in their homework diary. </a:t>
            </a:r>
          </a:p>
          <a:p>
            <a:pPr marL="342900" indent="-342900">
              <a:buFont typeface="Wingdings" panose="05000000000000000000" pitchFamily="2" charset="2"/>
              <a:buChar char="Ø"/>
            </a:pPr>
            <a:endParaRPr lang="en-GB" sz="20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000" dirty="0">
                <a:latin typeface="Sassoon Penpals" panose="02000400000000000000" pitchFamily="50" charset="0"/>
                <a:ea typeface="Tahoma" panose="020B0604030504040204" pitchFamily="34" charset="0"/>
                <a:cs typeface="Tahoma" panose="020B0604030504040204" pitchFamily="34" charset="0"/>
              </a:rPr>
              <a:t>Ensure your child completes their </a:t>
            </a:r>
            <a:r>
              <a:rPr lang="en-GB" sz="2000" dirty="0" err="1">
                <a:latin typeface="Sassoon Penpals" panose="02000400000000000000" pitchFamily="50" charset="0"/>
                <a:ea typeface="Tahoma" panose="020B0604030504040204" pitchFamily="34" charset="0"/>
                <a:cs typeface="Tahoma" panose="020B0604030504040204" pitchFamily="34" charset="0"/>
              </a:rPr>
              <a:t>Mathletics</a:t>
            </a:r>
            <a:r>
              <a:rPr lang="en-GB" sz="2000" dirty="0">
                <a:latin typeface="Sassoon Penpals" panose="02000400000000000000" pitchFamily="50" charset="0"/>
                <a:ea typeface="Tahoma" panose="020B0604030504040204" pitchFamily="34" charset="0"/>
                <a:cs typeface="Tahoma" panose="020B0604030504040204" pitchFamily="34" charset="0"/>
              </a:rPr>
              <a:t> or Atom Learning homework </a:t>
            </a:r>
            <a:r>
              <a:rPr lang="en-GB" sz="2000" u="sng" dirty="0">
                <a:latin typeface="Sassoon Penpals" panose="02000400000000000000" pitchFamily="50" charset="0"/>
                <a:ea typeface="Tahoma" panose="020B0604030504040204" pitchFamily="34" charset="0"/>
                <a:cs typeface="Tahoma" panose="020B0604030504040204" pitchFamily="34" charset="0"/>
              </a:rPr>
              <a:t>every week</a:t>
            </a:r>
            <a:r>
              <a:rPr lang="en-GB" sz="2000" dirty="0">
                <a:latin typeface="Sassoon Penpals" panose="02000400000000000000" pitchFamily="50" charset="0"/>
                <a:ea typeface="Tahoma" panose="020B0604030504040204" pitchFamily="34" charset="0"/>
                <a:cs typeface="Tahoma" panose="020B0604030504040204" pitchFamily="34" charset="0"/>
              </a:rPr>
              <a:t>.  </a:t>
            </a:r>
          </a:p>
          <a:p>
            <a:pPr marL="342900" indent="-342900">
              <a:buFont typeface="Wingdings" panose="05000000000000000000" pitchFamily="2" charset="2"/>
              <a:buChar char="Ø"/>
            </a:pPr>
            <a:endParaRPr lang="en-GB" sz="20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000" dirty="0">
                <a:latin typeface="Sassoon Penpals" panose="02000400000000000000" pitchFamily="50" charset="0"/>
                <a:ea typeface="Tahoma" panose="020B0604030504040204" pitchFamily="34" charset="0"/>
                <a:cs typeface="Tahoma" panose="020B0604030504040204" pitchFamily="34" charset="0"/>
              </a:rPr>
              <a:t>Encourage using maths in every day life too. For example -  calculating change, % reduction of items on sale, cooking (and scaling recipes up or down), playing games like Monopoly. </a:t>
            </a:r>
          </a:p>
          <a:p>
            <a:pPr marL="342900" indent="-342900">
              <a:buFont typeface="Wingdings" panose="05000000000000000000" pitchFamily="2" charset="2"/>
              <a:buChar char="Ø"/>
            </a:pPr>
            <a:endParaRPr lang="en-GB" sz="16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3"/>
          <a:stretch>
            <a:fillRect/>
          </a:stretch>
        </p:blipFill>
        <p:spPr>
          <a:xfrm>
            <a:off x="10776154" y="3181320"/>
            <a:ext cx="1066801" cy="808991"/>
          </a:xfrm>
          <a:prstGeom prst="rect">
            <a:avLst/>
          </a:prstGeom>
        </p:spPr>
      </p:pic>
      <p:pic>
        <p:nvPicPr>
          <p:cNvPr id="5" name="Picture 4"/>
          <p:cNvPicPr>
            <a:picLocks noChangeAspect="1"/>
          </p:cNvPicPr>
          <p:nvPr/>
        </p:nvPicPr>
        <p:blipFill>
          <a:blip r:embed="rId4"/>
          <a:stretch>
            <a:fillRect/>
          </a:stretch>
        </p:blipFill>
        <p:spPr>
          <a:xfrm>
            <a:off x="10306875" y="4255163"/>
            <a:ext cx="1654067" cy="604675"/>
          </a:xfrm>
          <a:prstGeom prst="rect">
            <a:avLst/>
          </a:prstGeom>
        </p:spPr>
      </p:pic>
      <p:pic>
        <p:nvPicPr>
          <p:cNvPr id="4" name="Picture 3"/>
          <p:cNvPicPr>
            <a:picLocks noChangeAspect="1"/>
          </p:cNvPicPr>
          <p:nvPr/>
        </p:nvPicPr>
        <p:blipFill>
          <a:blip r:embed="rId5"/>
          <a:stretch>
            <a:fillRect/>
          </a:stretch>
        </p:blipFill>
        <p:spPr>
          <a:xfrm>
            <a:off x="10085439" y="1893114"/>
            <a:ext cx="1949245" cy="1023354"/>
          </a:xfrm>
          <a:prstGeom prst="rect">
            <a:avLst/>
          </a:prstGeom>
        </p:spPr>
      </p:pic>
      <p:pic>
        <p:nvPicPr>
          <p:cNvPr id="6" name="Picture 5"/>
          <p:cNvPicPr>
            <a:picLocks noChangeAspect="1"/>
          </p:cNvPicPr>
          <p:nvPr/>
        </p:nvPicPr>
        <p:blipFill>
          <a:blip r:embed="rId6"/>
          <a:stretch>
            <a:fillRect/>
          </a:stretch>
        </p:blipFill>
        <p:spPr>
          <a:xfrm>
            <a:off x="10776154" y="5124690"/>
            <a:ext cx="978753" cy="978753"/>
          </a:xfrm>
          <a:prstGeom prst="rect">
            <a:avLst/>
          </a:prstGeom>
        </p:spPr>
      </p:pic>
    </p:spTree>
    <p:extLst>
      <p:ext uri="{BB962C8B-B14F-4D97-AF65-F5344CB8AC3E}">
        <p14:creationId xmlns:p14="http://schemas.microsoft.com/office/powerpoint/2010/main" val="255220611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103582" y="514024"/>
            <a:ext cx="10854470" cy="6170920"/>
          </a:xfrm>
          <a:prstGeom prst="rect">
            <a:avLst/>
          </a:prstGeom>
        </p:spPr>
        <p:txBody>
          <a:bodyPr wrap="square">
            <a:spAutoFit/>
          </a:bodyPr>
          <a:lstStyle/>
          <a:p>
            <a:pPr algn="ctr"/>
            <a:r>
              <a:rPr lang="en-GB" sz="2400" b="1" u="sng" dirty="0">
                <a:latin typeface="Sassoon Penpals" panose="02000400000000000000" pitchFamily="50" charset="0"/>
                <a:ea typeface="Tahoma" panose="020B0604030504040204" pitchFamily="34" charset="0"/>
                <a:cs typeface="Tahoma" panose="020B0604030504040204" pitchFamily="34" charset="0"/>
              </a:rPr>
              <a:t>How to help your child</a:t>
            </a:r>
          </a:p>
          <a:p>
            <a:pPr algn="ctr"/>
            <a:endParaRPr lang="en-GB" sz="24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400" dirty="0">
                <a:latin typeface="Sassoon Penpals" panose="02000400000000000000" pitchFamily="50" charset="0"/>
                <a:ea typeface="Tahoma" panose="020B0604030504040204" pitchFamily="34" charset="0"/>
                <a:cs typeface="Tahoma" panose="020B0604030504040204" pitchFamily="34" charset="0"/>
              </a:rPr>
              <a:t>Ensure that your child sleeps 10 hours a night.</a:t>
            </a:r>
          </a:p>
          <a:p>
            <a:pPr marL="342900" indent="-342900">
              <a:buFont typeface="Wingdings" panose="05000000000000000000" pitchFamily="2" charset="2"/>
              <a:buChar char="Ø"/>
            </a:pPr>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400" dirty="0">
                <a:latin typeface="Sassoon Penpals" panose="02000400000000000000" pitchFamily="50" charset="0"/>
                <a:ea typeface="Tahoma" panose="020B0604030504040204" pitchFamily="34" charset="0"/>
                <a:cs typeface="Tahoma" panose="020B0604030504040204" pitchFamily="34" charset="0"/>
              </a:rPr>
              <a:t>Try to make sure they eat healthy meals and drink enough water.</a:t>
            </a:r>
          </a:p>
          <a:p>
            <a:pPr marL="342900" indent="-342900">
              <a:buFont typeface="Wingdings" panose="05000000000000000000" pitchFamily="2" charset="2"/>
              <a:buChar char="Ø"/>
            </a:pPr>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400" dirty="0">
                <a:latin typeface="Sassoon Penpals" panose="02000400000000000000" pitchFamily="50" charset="0"/>
                <a:ea typeface="Tahoma" panose="020B0604030504040204" pitchFamily="34" charset="0"/>
                <a:cs typeface="Tahoma" panose="020B0604030504040204" pitchFamily="34" charset="0"/>
              </a:rPr>
              <a:t>There is a school breakfast each morning of the test week. Please bring your child in for that from 8.15am (individual schools </a:t>
            </a:r>
            <a:r>
              <a:rPr lang="en-GB" sz="2400">
                <a:latin typeface="Sassoon Penpals" panose="02000400000000000000" pitchFamily="50" charset="0"/>
                <a:ea typeface="Tahoma" panose="020B0604030504040204" pitchFamily="34" charset="0"/>
                <a:cs typeface="Tahoma" panose="020B0604030504040204" pitchFamily="34" charset="0"/>
              </a:rPr>
              <a:t>to confirm times).</a:t>
            </a:r>
            <a:endParaRPr lang="en-GB" sz="2400" dirty="0">
              <a:latin typeface="Sassoon Penpals" panose="02000400000000000000" pitchFamily="50" charset="0"/>
              <a:ea typeface="Tahoma" panose="020B0604030504040204" pitchFamily="34" charset="0"/>
              <a:cs typeface="Tahoma" panose="020B0604030504040204" pitchFamily="34" charset="0"/>
            </a:endParaRPr>
          </a:p>
          <a:p>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endParaRPr lang="en-GB" sz="11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400" dirty="0">
                <a:latin typeface="Sassoon Penpals" panose="02000400000000000000" pitchFamily="50" charset="0"/>
                <a:ea typeface="Tahoma" panose="020B0604030504040204" pitchFamily="34" charset="0"/>
                <a:cs typeface="Tahoma" panose="020B0604030504040204" pitchFamily="34" charset="0"/>
              </a:rPr>
              <a:t>If your child is unwell on the day of the test, please call the school as soon as possible to decide together what to do. </a:t>
            </a:r>
          </a:p>
          <a:p>
            <a:pPr marL="342900" indent="-342900">
              <a:buFont typeface="Wingdings" panose="05000000000000000000" pitchFamily="2" charset="2"/>
              <a:buChar char="Ø"/>
            </a:pPr>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400" dirty="0">
                <a:latin typeface="Sassoon Penpals" panose="02000400000000000000" pitchFamily="50" charset="0"/>
                <a:ea typeface="Tahoma" panose="020B0604030504040204" pitchFamily="34" charset="0"/>
                <a:cs typeface="Tahoma" panose="020B0604030504040204" pitchFamily="34" charset="0"/>
              </a:rPr>
              <a:t>Please remember - the SATs represent a moment in time; they do not define your child!  If their ambition is to be a world class rocket scientist, the SATs result is not necessarily a barrier to that. </a:t>
            </a:r>
          </a:p>
          <a:p>
            <a:pPr marL="342900" indent="-342900">
              <a:buFont typeface="Wingdings" panose="05000000000000000000" pitchFamily="2" charset="2"/>
              <a:buChar char="Ø"/>
            </a:pPr>
            <a:endParaRPr lang="en-GB" sz="24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a:p>
            <a:endParaRPr lang="en-GB" sz="2400" dirty="0">
              <a:solidFill>
                <a:schemeClr val="bg1"/>
              </a:solidFill>
              <a:latin typeface="Sassoon Penpals" panose="02000400000000000000" pitchFamily="50"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a:blip r:embed="rId3"/>
          <a:stretch>
            <a:fillRect/>
          </a:stretch>
        </p:blipFill>
        <p:spPr>
          <a:xfrm>
            <a:off x="10969522" y="4928006"/>
            <a:ext cx="1130709" cy="1194312"/>
          </a:xfrm>
          <a:prstGeom prst="rect">
            <a:avLst/>
          </a:prstGeom>
        </p:spPr>
      </p:pic>
      <p:pic>
        <p:nvPicPr>
          <p:cNvPr id="5" name="Picture 4"/>
          <p:cNvPicPr>
            <a:picLocks noChangeAspect="1"/>
          </p:cNvPicPr>
          <p:nvPr/>
        </p:nvPicPr>
        <p:blipFill>
          <a:blip r:embed="rId4"/>
          <a:stretch>
            <a:fillRect/>
          </a:stretch>
        </p:blipFill>
        <p:spPr>
          <a:xfrm>
            <a:off x="7488639" y="853238"/>
            <a:ext cx="1034556" cy="1034556"/>
          </a:xfrm>
          <a:prstGeom prst="rect">
            <a:avLst/>
          </a:prstGeom>
        </p:spPr>
      </p:pic>
      <p:pic>
        <p:nvPicPr>
          <p:cNvPr id="6" name="Picture 5"/>
          <p:cNvPicPr>
            <a:picLocks noChangeAspect="1"/>
          </p:cNvPicPr>
          <p:nvPr/>
        </p:nvPicPr>
        <p:blipFill>
          <a:blip r:embed="rId5"/>
          <a:stretch>
            <a:fillRect/>
          </a:stretch>
        </p:blipFill>
        <p:spPr>
          <a:xfrm>
            <a:off x="10969522" y="2790345"/>
            <a:ext cx="944291" cy="1066926"/>
          </a:xfrm>
          <a:prstGeom prst="rect">
            <a:avLst/>
          </a:prstGeom>
        </p:spPr>
      </p:pic>
      <p:pic>
        <p:nvPicPr>
          <p:cNvPr id="7" name="Picture 6"/>
          <p:cNvPicPr>
            <a:picLocks noChangeAspect="1"/>
          </p:cNvPicPr>
          <p:nvPr/>
        </p:nvPicPr>
        <p:blipFill>
          <a:blip r:embed="rId6"/>
          <a:stretch>
            <a:fillRect/>
          </a:stretch>
        </p:blipFill>
        <p:spPr>
          <a:xfrm>
            <a:off x="9559262" y="1853995"/>
            <a:ext cx="936350" cy="936350"/>
          </a:xfrm>
          <a:prstGeom prst="rect">
            <a:avLst/>
          </a:prstGeom>
        </p:spPr>
      </p:pic>
    </p:spTree>
    <p:extLst>
      <p:ext uri="{BB962C8B-B14F-4D97-AF65-F5344CB8AC3E}">
        <p14:creationId xmlns:p14="http://schemas.microsoft.com/office/powerpoint/2010/main" val="954343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103582" y="514024"/>
            <a:ext cx="10854470" cy="5262979"/>
          </a:xfrm>
          <a:prstGeom prst="rect">
            <a:avLst/>
          </a:prstGeom>
        </p:spPr>
        <p:txBody>
          <a:bodyPr wrap="square">
            <a:spAutoFit/>
          </a:bodyPr>
          <a:lstStyle/>
          <a:p>
            <a:pPr algn="ctr"/>
            <a:r>
              <a:rPr lang="en-GB" sz="2400" b="1" u="sng" dirty="0">
                <a:latin typeface="Sassoon Penpals" panose="02000400000000000000" pitchFamily="50" charset="0"/>
                <a:ea typeface="Tahoma" panose="020B0604030504040204" pitchFamily="34" charset="0"/>
                <a:cs typeface="Tahoma" panose="020B0604030504040204" pitchFamily="34" charset="0"/>
              </a:rPr>
              <a:t>How to help your child</a:t>
            </a:r>
          </a:p>
          <a:p>
            <a:pPr algn="ctr"/>
            <a:endParaRPr lang="en-GB" sz="2400" u="sng"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400" dirty="0">
                <a:latin typeface="Sassoon Penpals" panose="02000400000000000000" pitchFamily="50" charset="0"/>
                <a:ea typeface="Tahoma" panose="020B0604030504040204" pitchFamily="34" charset="0"/>
                <a:cs typeface="Tahoma" panose="020B0604030504040204" pitchFamily="34" charset="0"/>
              </a:rPr>
              <a:t>Make a note of the dates of SATs week (</a:t>
            </a:r>
            <a:r>
              <a:rPr lang="en-GB" sz="2400" b="1" dirty="0">
                <a:latin typeface="Sassoon Penpals" panose="02000400000000000000" pitchFamily="50" charset="0"/>
                <a:ea typeface="Tahoma" panose="020B0604030504040204" pitchFamily="34" charset="0"/>
                <a:cs typeface="Tahoma" panose="020B0604030504040204" pitchFamily="34" charset="0"/>
              </a:rPr>
              <a:t>week beginning Monday 12</a:t>
            </a:r>
            <a:r>
              <a:rPr lang="en-GB" sz="2400" b="1" baseline="30000" dirty="0">
                <a:latin typeface="Sassoon Penpals" panose="02000400000000000000" pitchFamily="50" charset="0"/>
                <a:ea typeface="Tahoma" panose="020B0604030504040204" pitchFamily="34" charset="0"/>
                <a:cs typeface="Tahoma" panose="020B0604030504040204" pitchFamily="34" charset="0"/>
              </a:rPr>
              <a:t>th</a:t>
            </a:r>
            <a:r>
              <a:rPr lang="en-GB" sz="2400" b="1" dirty="0">
                <a:latin typeface="Sassoon Penpals" panose="02000400000000000000" pitchFamily="50" charset="0"/>
                <a:ea typeface="Tahoma" panose="020B0604030504040204" pitchFamily="34" charset="0"/>
                <a:cs typeface="Tahoma" panose="020B0604030504040204" pitchFamily="34" charset="0"/>
              </a:rPr>
              <a:t> May</a:t>
            </a:r>
            <a:r>
              <a:rPr lang="en-GB" sz="2400" dirty="0">
                <a:latin typeface="Sassoon Penpals" panose="02000400000000000000" pitchFamily="50" charset="0"/>
                <a:ea typeface="Tahoma" panose="020B0604030504040204" pitchFamily="34" charset="0"/>
                <a:cs typeface="Tahoma" panose="020B0604030504040204" pitchFamily="34" charset="0"/>
              </a:rPr>
              <a:t>) It is important that your child is at school every day. Please don’t book any routine medical appointments for your child during SATs week. </a:t>
            </a:r>
          </a:p>
          <a:p>
            <a:pPr marL="342900" indent="-342900">
              <a:buFont typeface="Wingdings" panose="05000000000000000000" pitchFamily="2" charset="2"/>
              <a:buChar char="Ø"/>
            </a:pPr>
            <a:endParaRPr lang="en-GB" sz="2400" dirty="0">
              <a:latin typeface="Sassoon Penpals" panose="02000400000000000000" pitchFamily="50"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n-GB" sz="2400" dirty="0">
                <a:latin typeface="Sassoon Penpals" panose="02000400000000000000" pitchFamily="50" charset="0"/>
                <a:ea typeface="Tahoma" panose="020B0604030504040204" pitchFamily="34" charset="0"/>
                <a:cs typeface="Tahoma" panose="020B0604030504040204" pitchFamily="34" charset="0"/>
              </a:rPr>
              <a:t>If your  child misses school, they do still have to sit the tests on their return.  They will be kept away from their peers until they have sat the tests  - not allowed out to play with them or have lunch with them –  it’s not enjoyable and a little bit lonely.  It’s much better to sit the tests with all your friends and feel as though you are going through it together. So, unless they are really unwell, consider </a:t>
            </a:r>
            <a:r>
              <a:rPr lang="en-GB" sz="2400" dirty="0" err="1">
                <a:latin typeface="Sassoon Penpals" panose="02000400000000000000" pitchFamily="50" charset="0"/>
                <a:ea typeface="Tahoma" panose="020B0604030504040204" pitchFamily="34" charset="0"/>
                <a:cs typeface="Tahoma" panose="020B0604030504040204" pitchFamily="34" charset="0"/>
              </a:rPr>
              <a:t>Calpol</a:t>
            </a:r>
            <a:r>
              <a:rPr lang="en-GB" sz="2400" dirty="0">
                <a:latin typeface="Sassoon Penpals" panose="02000400000000000000" pitchFamily="50" charset="0"/>
                <a:ea typeface="Tahoma" panose="020B0604030504040204" pitchFamily="34" charset="0"/>
                <a:cs typeface="Tahoma" panose="020B0604030504040204" pitchFamily="34" charset="0"/>
              </a:rPr>
              <a:t> and a good night’s sleep. </a:t>
            </a:r>
          </a:p>
          <a:p>
            <a:pPr marL="342900" indent="-342900">
              <a:buFont typeface="Wingdings" panose="05000000000000000000" pitchFamily="2" charset="2"/>
              <a:buChar char="Ø"/>
            </a:pPr>
            <a:endParaRPr lang="en-GB" sz="2400" dirty="0">
              <a:latin typeface="Sassoon Penpals" panose="02000400000000000000" pitchFamily="50" charset="0"/>
              <a:ea typeface="Tahoma" panose="020B0604030504040204" pitchFamily="34" charset="0"/>
              <a:cs typeface="Tahoma" panose="020B0604030504040204" pitchFamily="34" charset="0"/>
            </a:endParaRPr>
          </a:p>
          <a:p>
            <a:endParaRPr lang="en-GB" sz="2400" dirty="0">
              <a:latin typeface="Sassoon Penpals" panose="02000400000000000000" pitchFamily="50"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705323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589936" y="117693"/>
            <a:ext cx="11267766" cy="6617196"/>
          </a:xfrm>
          <a:prstGeom prst="rect">
            <a:avLst/>
          </a:prstGeom>
          <a:noFill/>
        </p:spPr>
        <p:txBody>
          <a:bodyPr wrap="square" rtlCol="0">
            <a:spAutoFit/>
          </a:bodyPr>
          <a:lstStyle/>
          <a:p>
            <a:endParaRPr lang="en-GB" dirty="0">
              <a:hlinkClick r:id="rId3"/>
            </a:endParaRPr>
          </a:p>
          <a:p>
            <a:r>
              <a:rPr lang="en-GB" sz="1400" dirty="0" err="1"/>
              <a:t>Mathletics</a:t>
            </a:r>
            <a:endParaRPr lang="en-GB" sz="1400" dirty="0"/>
          </a:p>
          <a:p>
            <a:r>
              <a:rPr lang="en-GB" sz="1400" u="sng" dirty="0">
                <a:hlinkClick r:id="rId3"/>
              </a:rPr>
              <a:t>https://login.mathletics.com/#/student</a:t>
            </a:r>
            <a:r>
              <a:rPr lang="en-GB" sz="1400" dirty="0"/>
              <a:t> </a:t>
            </a:r>
          </a:p>
          <a:p>
            <a:endParaRPr lang="en-GB" sz="1400" dirty="0"/>
          </a:p>
          <a:p>
            <a:r>
              <a:rPr lang="en-GB" sz="1400" dirty="0"/>
              <a:t>Times Tables </a:t>
            </a:r>
            <a:r>
              <a:rPr lang="en-GB" sz="1400" dirty="0" err="1"/>
              <a:t>Rockstars</a:t>
            </a:r>
            <a:r>
              <a:rPr lang="en-GB" sz="1400" dirty="0"/>
              <a:t/>
            </a:r>
            <a:br>
              <a:rPr lang="en-GB" sz="1400" dirty="0"/>
            </a:br>
            <a:r>
              <a:rPr lang="en-GB" sz="1400" u="sng" dirty="0">
                <a:hlinkClick r:id="rId4"/>
              </a:rPr>
              <a:t>https://play.ttrockstars.com/auth/school/student/18726</a:t>
            </a:r>
            <a:r>
              <a:rPr lang="en-GB" sz="1400" b="1" dirty="0"/>
              <a:t> </a:t>
            </a:r>
            <a:r>
              <a:rPr lang="en-GB" sz="1400" dirty="0"/>
              <a:t> </a:t>
            </a:r>
          </a:p>
          <a:p>
            <a:r>
              <a:rPr lang="en-GB" sz="1400" b="1" dirty="0"/>
              <a:t> </a:t>
            </a:r>
            <a:endParaRPr lang="en-GB" sz="1400" dirty="0"/>
          </a:p>
          <a:p>
            <a:r>
              <a:rPr lang="en-GB" sz="1400" b="1" dirty="0"/>
              <a:t>Oak Academy: </a:t>
            </a:r>
            <a:r>
              <a:rPr lang="en-GB" sz="1400" dirty="0"/>
              <a:t>A website created by teachers during lockdown with full lessons. </a:t>
            </a:r>
            <a:r>
              <a:rPr lang="en-GB" sz="1400" u="sng" dirty="0">
                <a:hlinkClick r:id="rId5"/>
              </a:rPr>
              <a:t>https://classroom.thenational.academy/subjects-by-key-stage/key-stage-2/subjects/maths</a:t>
            </a:r>
            <a:endParaRPr lang="en-GB" sz="1400" u="sng" dirty="0"/>
          </a:p>
          <a:p>
            <a:endParaRPr lang="en-GB" sz="1400" dirty="0"/>
          </a:p>
          <a:p>
            <a:r>
              <a:rPr lang="en-GB" sz="1400" b="1" dirty="0"/>
              <a:t>IXL: </a:t>
            </a:r>
            <a:r>
              <a:rPr lang="en-GB" sz="1400" dirty="0"/>
              <a:t>offers a limited free amount of questions per day.  It also shows you a complete coverage of the Year 6 Maths curriculum </a:t>
            </a:r>
            <a:r>
              <a:rPr lang="en-GB" sz="1400" u="sng" dirty="0">
                <a:hlinkClick r:id="rId6"/>
              </a:rPr>
              <a:t>https://uk.ixl.com/maths/year-6</a:t>
            </a:r>
            <a:r>
              <a:rPr lang="en-GB" sz="1400" dirty="0"/>
              <a:t> </a:t>
            </a:r>
          </a:p>
          <a:p>
            <a:endParaRPr lang="en-GB" sz="1400" dirty="0"/>
          </a:p>
          <a:p>
            <a:r>
              <a:rPr lang="en-GB" sz="1400" b="1" dirty="0" err="1"/>
              <a:t>Rollama</a:t>
            </a:r>
            <a:r>
              <a:rPr lang="en-GB" sz="1400" b="1" dirty="0"/>
              <a:t>: </a:t>
            </a:r>
            <a:r>
              <a:rPr lang="en-GB" sz="1400" dirty="0"/>
              <a:t>A website to help with </a:t>
            </a:r>
            <a:r>
              <a:rPr lang="en-GB" sz="1400" dirty="0" err="1"/>
              <a:t>SPaG</a:t>
            </a:r>
            <a:r>
              <a:rPr lang="en-GB" sz="1400" dirty="0"/>
              <a:t> with fun games for each topic of the </a:t>
            </a:r>
            <a:r>
              <a:rPr lang="en-GB" sz="1400" dirty="0" err="1"/>
              <a:t>SPaG</a:t>
            </a:r>
            <a:r>
              <a:rPr lang="en-GB" sz="1400" dirty="0"/>
              <a:t> paper. </a:t>
            </a:r>
            <a:r>
              <a:rPr lang="en-GB" sz="1400" u="sng" dirty="0">
                <a:hlinkClick r:id="rId7"/>
              </a:rPr>
              <a:t>https://www.rollama.com/docs/Rollama_SATs_Paper_1_Map.pdf</a:t>
            </a:r>
            <a:r>
              <a:rPr lang="en-GB" sz="1400" dirty="0"/>
              <a:t> </a:t>
            </a:r>
          </a:p>
          <a:p>
            <a:r>
              <a:rPr lang="en-GB" sz="1400" dirty="0"/>
              <a:t/>
            </a:r>
            <a:br>
              <a:rPr lang="en-GB" sz="1400" dirty="0"/>
            </a:br>
            <a:r>
              <a:rPr lang="en-GB" sz="1400" b="1" dirty="0"/>
              <a:t>Education Quizzes: </a:t>
            </a:r>
            <a:r>
              <a:rPr lang="en-GB" sz="1400" dirty="0"/>
              <a:t>Both Maths and English based quizzes which are marked as you go along. </a:t>
            </a:r>
            <a:r>
              <a:rPr lang="en-GB" sz="1400" u="sng" dirty="0">
                <a:hlinkClick r:id="rId8"/>
              </a:rPr>
              <a:t>http://www.educationquizzes.com/ks2/maths/</a:t>
            </a:r>
            <a:endParaRPr lang="en-GB" sz="1400" u="sng" dirty="0"/>
          </a:p>
          <a:p>
            <a:r>
              <a:rPr lang="en-GB" sz="1400" dirty="0"/>
              <a:t/>
            </a:r>
            <a:br>
              <a:rPr lang="en-GB" sz="1400" dirty="0"/>
            </a:br>
            <a:r>
              <a:rPr lang="en-GB" sz="1400" b="1" dirty="0"/>
              <a:t>Online maths tutor: </a:t>
            </a:r>
            <a:r>
              <a:rPr lang="en-GB" sz="1400" dirty="0"/>
              <a:t>A site with links to  old style Key Stage 2 Maths Papers, Maths Tutorials as well as Maths </a:t>
            </a:r>
            <a:r>
              <a:rPr lang="en-GB" sz="1400" dirty="0" err="1"/>
              <a:t>Games.</a:t>
            </a:r>
            <a:r>
              <a:rPr lang="en-GB" sz="1400" u="sng" dirty="0" err="1">
                <a:hlinkClick r:id="rId9"/>
              </a:rPr>
              <a:t>http</a:t>
            </a:r>
            <a:r>
              <a:rPr lang="en-GB" sz="1400" u="sng" dirty="0">
                <a:hlinkClick r:id="rId9"/>
              </a:rPr>
              <a:t>://www.online-maths-tutor.com/</a:t>
            </a:r>
            <a:endParaRPr lang="en-GB" sz="1400" u="sng" dirty="0"/>
          </a:p>
          <a:p>
            <a:r>
              <a:rPr lang="en-GB" sz="1400" dirty="0"/>
              <a:t/>
            </a:r>
            <a:br>
              <a:rPr lang="en-GB" sz="1400" dirty="0"/>
            </a:br>
            <a:r>
              <a:rPr lang="en-GB" sz="1400" b="1" dirty="0"/>
              <a:t>Sheppard software: </a:t>
            </a:r>
            <a:r>
              <a:rPr lang="en-GB" sz="1400" dirty="0"/>
              <a:t>Lots of Maths games on a range of Mathematical concepts. </a:t>
            </a:r>
            <a:r>
              <a:rPr lang="en-GB" sz="1400" u="sng" dirty="0">
                <a:hlinkClick r:id="rId10"/>
              </a:rPr>
              <a:t>https://www.sheppardsoftware.com/math.htm</a:t>
            </a:r>
            <a:r>
              <a:rPr lang="en-GB" sz="1400" dirty="0"/>
              <a:t/>
            </a:r>
            <a:br>
              <a:rPr lang="en-GB" sz="1400" dirty="0"/>
            </a:br>
            <a:endParaRPr lang="en-GB" sz="1400" dirty="0"/>
          </a:p>
          <a:p>
            <a:r>
              <a:rPr lang="en-GB" sz="1400" b="1" dirty="0"/>
              <a:t>ICT teachers: </a:t>
            </a:r>
            <a:r>
              <a:rPr lang="en-GB" sz="1400" dirty="0"/>
              <a:t>A site with a range of information and questions – great for revision purposes! </a:t>
            </a:r>
          </a:p>
          <a:p>
            <a:r>
              <a:rPr lang="en-GB" sz="1400" u="sng" dirty="0">
                <a:hlinkClick r:id="rId11"/>
              </a:rPr>
              <a:t>http://www.icteachers.co.uk/children/children_sats.htm</a:t>
            </a:r>
            <a:r>
              <a:rPr lang="en-GB" sz="1400" dirty="0"/>
              <a:t/>
            </a:r>
            <a:br>
              <a:rPr lang="en-GB" sz="1400" dirty="0"/>
            </a:br>
            <a:endParaRPr lang="en-GB" sz="1400" dirty="0"/>
          </a:p>
          <a:p>
            <a:r>
              <a:rPr lang="en-GB" sz="1400" b="1" dirty="0"/>
              <a:t>BBC </a:t>
            </a:r>
            <a:r>
              <a:rPr lang="en-GB" sz="1400" b="1" dirty="0" err="1"/>
              <a:t>Bitesize</a:t>
            </a:r>
            <a:r>
              <a:rPr lang="en-GB" sz="1400" b="1" dirty="0"/>
              <a:t>: </a:t>
            </a:r>
            <a:r>
              <a:rPr lang="en-GB" sz="1400" dirty="0"/>
              <a:t>Fun games and lessons </a:t>
            </a:r>
            <a:r>
              <a:rPr lang="en-GB" sz="1400" u="sng" dirty="0">
                <a:hlinkClick r:id="rId12"/>
              </a:rPr>
              <a:t>https://www.bbc.co.uk/bitesize/subjects/z826n39</a:t>
            </a:r>
            <a:r>
              <a:rPr lang="en-GB" sz="1400" dirty="0"/>
              <a:t> </a:t>
            </a:r>
          </a:p>
          <a:p>
            <a:r>
              <a:rPr lang="en-GB" sz="1400" dirty="0"/>
              <a:t> </a:t>
            </a:r>
          </a:p>
          <a:p>
            <a:endParaRPr lang="en-GB" sz="1400" dirty="0"/>
          </a:p>
        </p:txBody>
      </p:sp>
    </p:spTree>
    <p:extLst>
      <p:ext uri="{BB962C8B-B14F-4D97-AF65-F5344CB8AC3E}">
        <p14:creationId xmlns:p14="http://schemas.microsoft.com/office/powerpoint/2010/main" val="2309099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Top 3 Questions to Ask at the End of Every Interview – DAVR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199" y="427704"/>
            <a:ext cx="7787147" cy="43802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9209754" y="3751468"/>
            <a:ext cx="2857500" cy="2466975"/>
          </a:xfrm>
          <a:prstGeom prst="rect">
            <a:avLst/>
          </a:prstGeom>
        </p:spPr>
      </p:pic>
    </p:spTree>
    <p:extLst>
      <p:ext uri="{BB962C8B-B14F-4D97-AF65-F5344CB8AC3E}">
        <p14:creationId xmlns:p14="http://schemas.microsoft.com/office/powerpoint/2010/main" val="14568622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603</TotalTime>
  <Words>1302</Words>
  <Application>Microsoft Office PowerPoint</Application>
  <PresentationFormat>Widescreen</PresentationFormat>
  <Paragraphs>225</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Calibri</vt:lpstr>
      <vt:lpstr>Sassoon Penpals</vt:lpstr>
      <vt:lpstr>Tahoma</vt:lpstr>
      <vt:lpstr>Trebuchet MS</vt:lpstr>
      <vt:lpstr>Wingdings</vt:lpstr>
      <vt:lpstr>Wingdings 3</vt:lpstr>
      <vt:lpstr>Facet</vt:lpstr>
      <vt:lpstr>End of KS2 Assessments (SATS)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to Year 6</dc:title>
  <dc:creator>O'Connor, Gabrielle</dc:creator>
  <cp:lastModifiedBy>Nicole Tye</cp:lastModifiedBy>
  <cp:revision>66</cp:revision>
  <cp:lastPrinted>2018-10-03T11:34:38Z</cp:lastPrinted>
  <dcterms:created xsi:type="dcterms:W3CDTF">2017-10-04T11:19:24Z</dcterms:created>
  <dcterms:modified xsi:type="dcterms:W3CDTF">2025-03-03T11:07:31Z</dcterms:modified>
</cp:coreProperties>
</file>