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eorgia" panose="02040502050405020303" pitchFamily="18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regular r:id="rId22"/>
      <p:bold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  <p:embeddedFont>
      <p:font typeface="Tahoma" panose="020B0604030504040204" pitchFamily="3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28D71E-5F50-41B9-B04C-8A78AF5C04FA}">
  <a:tblStyle styleId="{2228D71E-5F50-41B9-B04C-8A78AF5C04FA}" styleName="Table_0">
    <a:wholeTbl>
      <a:tcTxStyle b="off" i="off">
        <a:font>
          <a:latin typeface="Georgia"/>
          <a:ea typeface="Georgia"/>
          <a:cs typeface="Georg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0EF"/>
          </a:solidFill>
        </a:fill>
      </a:tcStyle>
    </a:wholeTbl>
    <a:band1H>
      <a:tcTxStyle/>
      <a:tcStyle>
        <a:tcBdr/>
        <a:fill>
          <a:solidFill>
            <a:srgbClr val="DBDFD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DFD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Georgia"/>
          <a:ea typeface="Georgia"/>
          <a:cs typeface="Georg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eorgia"/>
          <a:ea typeface="Georgia"/>
          <a:cs typeface="Georg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1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88" name="Google Shape;88;p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2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97" name="Google Shape;97;p2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3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07" name="Google Shape;107;p3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4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16" name="Google Shape;116;p4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5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30" name="Google Shape;130;p5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6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39" name="Google Shape;139;p6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7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48" name="Google Shape;148;p7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8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57" name="Google Shape;157;p8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9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67" name="Google Shape;167;p9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10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76" name="Google Shape;176;p10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11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85" name="Google Shape;185;p1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B8B8D"/>
              </a:buClr>
              <a:buSzPts val="3200"/>
              <a:buNone/>
              <a:defRPr>
                <a:solidFill>
                  <a:srgbClr val="8B8B8D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B8B8D"/>
              </a:buClr>
              <a:buSzPts val="2800"/>
              <a:buNone/>
              <a:defRPr>
                <a:solidFill>
                  <a:srgbClr val="8B8B8D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B8B8D"/>
              </a:buClr>
              <a:buSzPts val="2400"/>
              <a:buNone/>
              <a:defRPr>
                <a:solidFill>
                  <a:srgbClr val="8B8B8D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>
                <a:solidFill>
                  <a:srgbClr val="8B8B8D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>
                <a:solidFill>
                  <a:srgbClr val="8B8B8D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>
                <a:solidFill>
                  <a:srgbClr val="8B8B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>
                <a:solidFill>
                  <a:srgbClr val="8B8B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>
                <a:solidFill>
                  <a:srgbClr val="8B8B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>
                <a:solidFill>
                  <a:srgbClr val="8B8B8D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B8B8D"/>
              </a:buClr>
              <a:buSzPts val="2000"/>
              <a:buNone/>
              <a:defRPr sz="2000">
                <a:solidFill>
                  <a:srgbClr val="8B8B8D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B8B8D"/>
              </a:buClr>
              <a:buSzPts val="1800"/>
              <a:buNone/>
              <a:defRPr sz="1800">
                <a:solidFill>
                  <a:srgbClr val="8B8B8D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B8B8D"/>
              </a:buClr>
              <a:buSzPts val="1600"/>
              <a:buNone/>
              <a:defRPr sz="1600">
                <a:solidFill>
                  <a:srgbClr val="8B8B8D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B8B8D"/>
              </a:buClr>
              <a:buSzPts val="1400"/>
              <a:buNone/>
              <a:defRPr sz="1400">
                <a:solidFill>
                  <a:srgbClr val="8B8B8D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B8B8D"/>
              </a:buClr>
              <a:buSzPts val="1400"/>
              <a:buNone/>
              <a:defRPr sz="1400">
                <a:solidFill>
                  <a:srgbClr val="8B8B8D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B8B8D"/>
              </a:buClr>
              <a:buSzPts val="1400"/>
              <a:buNone/>
              <a:defRPr sz="1400">
                <a:solidFill>
                  <a:srgbClr val="8B8B8D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B8B8D"/>
              </a:buClr>
              <a:buSzPts val="1400"/>
              <a:buNone/>
              <a:defRPr sz="1400">
                <a:solidFill>
                  <a:srgbClr val="8B8B8D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B8B8D"/>
              </a:buClr>
              <a:buSzPts val="1400"/>
              <a:buNone/>
              <a:defRPr sz="1400">
                <a:solidFill>
                  <a:srgbClr val="8B8B8D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B8B8D"/>
              </a:buClr>
              <a:buSzPts val="1400"/>
              <a:buNone/>
              <a:defRPr sz="1400">
                <a:solidFill>
                  <a:srgbClr val="8B8B8D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D3"/>
            </a:gs>
            <a:gs pos="100000">
              <a:srgbClr val="92927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B8B8D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B8B8D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roydon.gov.uk/admissions" TargetMode="Externa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eadmissions.org.uk/" TargetMode="Externa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1403648" y="1196752"/>
            <a:ext cx="6048672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Secondary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School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Process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for pupils starting in September </a:t>
            </a:r>
            <a:r>
              <a:rPr lang="en-GB" sz="4400" b="1" i="0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2025</a:t>
            </a:r>
            <a:endParaRPr sz="4400" b="1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251520" y="188640"/>
            <a:ext cx="8568952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Open days/evenings document can be found at the link below as well as on the Pegasus Academy Trust website.</a:t>
            </a:r>
            <a:endParaRPr/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0" u="sng" strike="noStrike" cap="none">
              <a:solidFill>
                <a:srgbClr val="0066F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000"/>
              <a:buFont typeface="Arial"/>
              <a:buChar char="•"/>
            </a:pPr>
            <a:r>
              <a:rPr lang="en-GB" sz="2000" b="1" i="0" u="sng" strike="noStrike" cap="none">
                <a:solidFill>
                  <a:srgbClr val="0066FF"/>
                </a:solidFill>
                <a:latin typeface="Tahoma"/>
                <a:ea typeface="Tahoma"/>
                <a:cs typeface="Tahoma"/>
                <a:sym typeface="Tahoma"/>
              </a:rPr>
              <a:t>https://www.croydon.gov.uk/schools-and-education/schools/school-admissions/admissions-secondary-schools-university-technical-colleges-and-studio-schools/step-by-step/apply-secondary-school</a:t>
            </a:r>
            <a:endParaRPr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5">
            <a:alphaModFix/>
          </a:blip>
          <a:srcRect l="21196" t="9075" r="23163" b="9673"/>
          <a:stretch/>
        </p:blipFill>
        <p:spPr>
          <a:xfrm>
            <a:off x="2216711" y="2525298"/>
            <a:ext cx="4741786" cy="3895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755576" y="404664"/>
            <a:ext cx="6876763" cy="427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Key points: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Information: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 dirty="0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  <a:hlinkClick r:id="rId5"/>
              </a:rPr>
              <a:t>www.croydon.gov.uk/admissions</a:t>
            </a: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No paper admissions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lang="en-GB" sz="3200" b="1" u="sng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Deadline 31</a:t>
            </a:r>
            <a:r>
              <a:rPr lang="en-GB" sz="3200" b="1" u="sng" baseline="30000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st</a:t>
            </a:r>
            <a:r>
              <a:rPr lang="en-GB" sz="3200" b="1" u="sng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October </a:t>
            </a:r>
            <a:r>
              <a:rPr lang="en-GB" sz="3200" b="1" u="sng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2024</a:t>
            </a:r>
            <a:endParaRPr sz="3200" b="1" u="sng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3200" b="0" i="0" u="none" strike="noStrike" cap="none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323527" y="270213"/>
            <a:ext cx="8496944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How to apply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Go online to </a:t>
            </a:r>
            <a:r>
              <a:rPr lang="en-GB" sz="2400" u="sng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  <a:hlinkClick r:id="rId5"/>
              </a:rPr>
              <a:t>www.eadmissions.org.uk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Set up your account with a registered email address (e.g. googlemail) – You may already have an account for when you applied for your child’s primary place in which case use the ‘Returning Visitors’ button.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19563" y="2997172"/>
            <a:ext cx="3691126" cy="288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/>
          <p:nvPr/>
        </p:nvSpPr>
        <p:spPr>
          <a:xfrm>
            <a:off x="6021010" y="5301208"/>
            <a:ext cx="2088232" cy="576064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23" name="Google Shape;123;p16"/>
          <p:cNvCxnSpPr/>
          <p:nvPr/>
        </p:nvCxnSpPr>
        <p:spPr>
          <a:xfrm>
            <a:off x="4704616" y="5538492"/>
            <a:ext cx="1244895" cy="50748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4" name="Google Shape;124;p16"/>
          <p:cNvSpPr/>
          <p:nvPr/>
        </p:nvSpPr>
        <p:spPr>
          <a:xfrm>
            <a:off x="252028" y="3452924"/>
            <a:ext cx="489603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Make sure that you make a note of your username and password – you will need this to get your offer of a place.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553288" y="5161306"/>
            <a:ext cx="4572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If you cannot remember your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login and password, click on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‘Forgot username 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password?’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323527" y="116632"/>
            <a:ext cx="8496944" cy="627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How to apply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Log in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Complete the form</a:t>
            </a:r>
            <a:endParaRPr dirty="0"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 have 6 options of school and you can order them according to your preference.</a:t>
            </a:r>
            <a:endParaRPr dirty="0"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 can go in and out of the form and change your mind as many times as you want as long as you </a:t>
            </a:r>
            <a:r>
              <a:rPr lang="en-GB" sz="2400" b="0" i="0" u="sng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press submit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by the </a:t>
            </a:r>
            <a:r>
              <a:rPr lang="en-GB" sz="2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31</a:t>
            </a:r>
            <a:r>
              <a:rPr lang="en-GB" sz="2400" b="1" i="0" u="none" strike="noStrike" cap="none" baseline="30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</a:t>
            </a:r>
            <a:r>
              <a:rPr lang="en-GB" sz="2400" b="1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October </a:t>
            </a:r>
            <a:r>
              <a:rPr lang="en-GB" sz="2400" b="1" i="0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2024</a:t>
            </a:r>
            <a:r>
              <a:rPr lang="en-GB" sz="2400" b="0" i="0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Check for the confirmation email.  </a:t>
            </a:r>
            <a:endParaRPr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 will be sent a confirmation code that looks like this: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306-2022-09-E-000731 Version 1.</a:t>
            </a: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version number will change each time you resubmit       if you make changes.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251520" y="254615"/>
            <a:ext cx="864096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Things to consider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Visit each school’s website – many have virtual tours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Visit the schools during open days/evenings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Read the criteria for each individual school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1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borough recommends using all six preferences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Check the number of applications per school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Work out the distance to your house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Complete the supplementary form (if needed) and </a:t>
            </a:r>
            <a:r>
              <a:rPr lang="en-GB" sz="2400" b="1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send it to the school/upload it</a:t>
            </a: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Schools in other boroughs all go on the same CAF (common application form).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Most independent or private schools are not on this form – check their application process by checking their        website directly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1043608" y="908720"/>
            <a:ext cx="6552728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Admission criteria: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They vary according to school so check.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Statement of SEN or EHCP (where school is named)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LAC (looked after children)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Medical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Proximity to the school (CHECK - it changes)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Religious affiliation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Siblings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Tests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2051720" y="505341"/>
            <a:ext cx="669674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Information needed for your form: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aphicFrame>
        <p:nvGraphicFramePr>
          <p:cNvPr id="162" name="Google Shape;162;p20"/>
          <p:cNvGraphicFramePr/>
          <p:nvPr>
            <p:extLst>
              <p:ext uri="{D42A27DB-BD31-4B8C-83A1-F6EECF244321}">
                <p14:modId xmlns:p14="http://schemas.microsoft.com/office/powerpoint/2010/main" val="3479611387"/>
              </p:ext>
            </p:extLst>
          </p:nvPr>
        </p:nvGraphicFramePr>
        <p:xfrm>
          <a:off x="539553" y="1397000"/>
          <a:ext cx="8352900" cy="4389140"/>
        </p:xfrm>
        <a:graphic>
          <a:graphicData uri="http://schemas.openxmlformats.org/drawingml/2006/table">
            <a:tbl>
              <a:tblPr firstRow="1" bandRow="1">
                <a:noFill/>
                <a:tableStyleId>{2228D71E-5F50-41B9-B04C-8A78AF5C04FA}</a:tableStyleId>
              </a:tblPr>
              <a:tblGrid>
                <a:gridCol w="208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19424609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u="none" strike="noStrike" cap="none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Cypress School</a:t>
                      </a:r>
                      <a:endParaRPr sz="2000" u="none" strike="noStrike" cap="none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u="none" strike="noStrike" cap="none" dirty="0" err="1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Ecclesbourne</a:t>
                      </a:r>
                      <a:r>
                        <a:rPr lang="en-GB" sz="2000" u="none" strike="noStrike" cap="none" dirty="0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 School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u="none" strike="noStrike" cap="none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Whitehorse Manor Junior School</a:t>
                      </a:r>
                      <a:endParaRPr sz="2000" u="none" strike="noStrike" cap="none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u="none" strike="noStrike" cap="none" dirty="0" smtClean="0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Atwood</a:t>
                      </a:r>
                      <a:r>
                        <a:rPr lang="en-GB" sz="2000" u="none" strike="noStrike" cap="none" baseline="0" dirty="0" smtClean="0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 Primary School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Postcode: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SE25 4AU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DFE number: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306/2114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Postcode: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CR7 7FA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DFE number: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306/3419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Postcode: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CR7 8SB</a:t>
                      </a: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DFE number: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306/2047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 smtClean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Postcode: </a:t>
                      </a:r>
                      <a:endParaRPr lang="en-GB" sz="240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2400" b="1" dirty="0" smtClean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 smtClean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CR2 9EE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2400" b="1" dirty="0" smtClean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 smtClean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DFE number: </a:t>
                      </a:r>
                      <a:endParaRPr lang="en-GB" sz="240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2400" b="1" dirty="0" smtClean="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 smtClean="0">
                          <a:latin typeface="Tahoma"/>
                          <a:ea typeface="Tahoma"/>
                          <a:cs typeface="Tahoma"/>
                          <a:sym typeface="Tahoma"/>
                        </a:rPr>
                        <a:t>306/5202</a:t>
                      </a:r>
                      <a:endParaRPr lang="en-GB" sz="240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/>
        </p:nvSpPr>
        <p:spPr>
          <a:xfrm>
            <a:off x="323528" y="1124744"/>
            <a:ext cx="8640959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Useful phone numbers: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School admissions: 020 8726 6400 + ext 61884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(Monday to Friday 9am-5pm)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Interpreters are available on this number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Eadmissions helpline: 020 8255 5555 + ext 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/>
        </p:nvSpPr>
        <p:spPr>
          <a:xfrm>
            <a:off x="467544" y="260648"/>
            <a:ext cx="8352928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Offer day-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GB" sz="2400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r>
              <a:rPr lang="en-GB" sz="2400" baseline="30000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rd</a:t>
            </a:r>
            <a:r>
              <a:rPr lang="en-GB" sz="2400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March 2025 </a:t>
            </a:r>
            <a:r>
              <a:rPr lang="en-GB" sz="2400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– email and text.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You must accept or decline your offer by </a:t>
            </a:r>
            <a:r>
              <a:rPr lang="en-GB" sz="2400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17</a:t>
            </a:r>
            <a:r>
              <a:rPr lang="en-GB" sz="2400" baseline="30000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th</a:t>
            </a:r>
            <a:r>
              <a:rPr lang="en-GB" sz="2400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March 2025. </a:t>
            </a:r>
            <a:endParaRPr sz="2400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To respond to your offer you will need to log into your </a:t>
            </a:r>
            <a:r>
              <a:rPr lang="en-GB" sz="2400" dirty="0" err="1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eAdmissions</a:t>
            </a:r>
            <a:r>
              <a:rPr lang="en-GB" sz="2400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account – so keep your login information safe. </a:t>
            </a:r>
            <a:endParaRPr sz="2400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u="sng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REMEMBER TO SUBMIT YOUR FORM</a:t>
            </a:r>
            <a:endParaRPr sz="3600" b="1" u="sng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EE2">
                <a:alpha val="0"/>
              </a:srgbClr>
            </a:gs>
            <a:gs pos="31000">
              <a:srgbClr val="FFFEE2">
                <a:alpha val="0"/>
              </a:srgbClr>
            </a:gs>
            <a:gs pos="100000">
              <a:srgbClr val="E7E5B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3180"/>
            <a:ext cx="9143999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440859"/>
            <a:ext cx="1774429" cy="141714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3"/>
          <p:cNvSpPr txBox="1"/>
          <p:nvPr/>
        </p:nvSpPr>
        <p:spPr>
          <a:xfrm>
            <a:off x="539552" y="809715"/>
            <a:ext cx="8352928" cy="497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GB" sz="32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If you have any queries or problems with the application process, please contact your child’s class teacher as soon as possible.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GB" sz="32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 are invited to attend an applications workshop at your child’s school if you have any difficulties, on </a:t>
            </a:r>
            <a:r>
              <a:rPr lang="en-GB" sz="3200" u="sng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Wednesday </a:t>
            </a:r>
            <a:r>
              <a:rPr lang="en-GB" sz="3200" u="sng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16</a:t>
            </a:r>
            <a:r>
              <a:rPr lang="en-GB" sz="3200" u="sng" baseline="300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</a:t>
            </a:r>
            <a:r>
              <a:rPr lang="en-GB" sz="3200" u="sng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GB" sz="3200" u="sng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October</a:t>
            </a:r>
            <a:endParaRPr dirty="0"/>
          </a:p>
          <a:p>
            <a:pPr marL="28575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5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u="sng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GOOD LUCK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u="sng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AND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u="sng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REMEMBER TO SUBMIT YOUR FORM</a:t>
            </a:r>
            <a:endParaRPr sz="3200" b="1" u="sng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565</Words>
  <Application>Microsoft Office PowerPoint</Application>
  <PresentationFormat>On-screen Show (4:3)</PresentationFormat>
  <Paragraphs>135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Georgia</vt:lpstr>
      <vt:lpstr>Arial Black</vt:lpstr>
      <vt:lpstr>Trebuchet MS</vt:lpstr>
      <vt:lpstr>Arial</vt:lpstr>
      <vt:lpstr>Tahoma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Jamil Francis</dc:creator>
  <cp:lastModifiedBy>Jamil Francis</cp:lastModifiedBy>
  <cp:revision>2</cp:revision>
  <dcterms:modified xsi:type="dcterms:W3CDTF">2024-09-18T11:15:08Z</dcterms:modified>
</cp:coreProperties>
</file>