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8" r:id="rId2"/>
    <p:sldId id="266" r:id="rId3"/>
    <p:sldId id="257" r:id="rId4"/>
    <p:sldId id="267" r:id="rId5"/>
    <p:sldId id="259" r:id="rId6"/>
    <p:sldId id="261" r:id="rId7"/>
    <p:sldId id="260" r:id="rId8"/>
    <p:sldId id="263" r:id="rId9"/>
    <p:sldId id="264" r:id="rId10"/>
    <p:sldId id="265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F91AB1-E620-4609-9F96-6E507CEA8755}" type="datetimeFigureOut">
              <a:rPr lang="en-GB" smtClean="0"/>
              <a:t>23/09/2021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95CC65-2D86-4730-A3E0-BF04D0966A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332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D4AAA-14EF-4B00-B2CD-573465C855BC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41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D4AAA-14EF-4B00-B2CD-573465C855BC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609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D4AAA-14EF-4B00-B2CD-573465C855BC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417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D4AAA-14EF-4B00-B2CD-573465C855BC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796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D4AAA-14EF-4B00-B2CD-573465C855BC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417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D4AAA-14EF-4B00-B2CD-573465C855BC}" type="slidenum">
              <a:rPr lang="en-GB" smtClean="0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417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D4AAA-14EF-4B00-B2CD-573465C855BC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417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D4AAA-14EF-4B00-B2CD-573465C855BC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41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D4AAA-14EF-4B00-B2CD-573465C855BC}" type="slidenum">
              <a:rPr lang="en-GB" smtClean="0">
                <a:solidFill>
                  <a:prstClr val="black"/>
                </a:solidFill>
              </a:rPr>
              <a:pPr/>
              <a:t>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417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D4AAA-14EF-4B00-B2CD-573465C855BC}" type="slidenum">
              <a:rPr lang="en-GB" smtClean="0">
                <a:solidFill>
                  <a:prstClr val="black"/>
                </a:solidFill>
              </a:rPr>
              <a:pPr/>
              <a:t>10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417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D4AAA-14EF-4B00-B2CD-573465C855BC}" type="slidenum">
              <a:rPr lang="en-GB" smtClean="0">
                <a:solidFill>
                  <a:prstClr val="black"/>
                </a:solidFill>
              </a:rPr>
              <a:pPr/>
              <a:t>11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164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43FB4-D546-45DF-B2E0-84A83409927B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23/09/2021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4197-D28A-4FAE-BB95-A8DA2B60EF2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727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2D1D0-6F5D-40DB-AD8B-B01A035E980E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23/09/2021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4197-D28A-4FAE-BB95-A8DA2B60EF2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220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CDCE0-0276-469D-AD99-F428E5F63C6F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23/09/2021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4197-D28A-4FAE-BB95-A8DA2B60EF2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815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9CB25-04B2-401B-8070-C53040B7E916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23/09/2021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4197-D28A-4FAE-BB95-A8DA2B60EF2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322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88C6-A13A-4430-B915-563A31694B6B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23/09/2021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4197-D28A-4FAE-BB95-A8DA2B60EF2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831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B571B-5C20-4C99-B7A0-62AD1367AA84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23/09/2021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4197-D28A-4FAE-BB95-A8DA2B60EF2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256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9FDEA-9C5D-48EE-965F-B8D699DB9B8D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23/09/2021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4197-D28A-4FAE-BB95-A8DA2B60EF2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333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06703-2825-4878-8FF4-227F2C06BBA7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23/09/2021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4197-D28A-4FAE-BB95-A8DA2B60EF2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701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EB2CA-4BF5-4F3C-BD81-63214035BA96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23/09/2021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4197-D28A-4FAE-BB95-A8DA2B60EF2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811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9DB15-F0CC-4081-AABF-F97A3E82B3D4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23/09/2021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4197-D28A-4FAE-BB95-A8DA2B60EF2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79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1E20A-B346-431A-85E9-A8680CAD82FD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23/09/2021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4197-D28A-4FAE-BB95-A8DA2B60EF2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245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DA7444-0336-4F18-9818-8BCFDDFEBB83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23/09/2021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A4197-D28A-4FAE-BB95-A8DA2B60EF2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213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croydon.gov.uk/admissions" TargetMode="External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eadmissions.org.uk/" TargetMode="External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1000">
              <a:schemeClr val="bg2">
                <a:tint val="80000"/>
                <a:satMod val="300000"/>
                <a:alpha val="0"/>
                <a:lumMod val="62000"/>
                <a:lumOff val="38000"/>
              </a:schemeClr>
            </a:gs>
            <a:gs pos="100000">
              <a:schemeClr val="bg2">
                <a:lumMod val="9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3180"/>
            <a:ext cx="9143999" cy="4648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440859"/>
            <a:ext cx="1774429" cy="1417141"/>
          </a:xfrm>
          <a:prstGeom prst="rect">
            <a:avLst/>
          </a:prstGeom>
          <a:ln w="317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403648" y="1196752"/>
            <a:ext cx="604867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Secondary</a:t>
            </a:r>
          </a:p>
          <a:p>
            <a:pPr algn="ctr"/>
            <a:r>
              <a:rPr lang="en-GB" sz="4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School</a:t>
            </a:r>
          </a:p>
          <a:p>
            <a:pPr algn="ctr"/>
            <a:r>
              <a:rPr lang="en-GB" sz="4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Application Process</a:t>
            </a:r>
          </a:p>
          <a:p>
            <a:pPr algn="ctr"/>
            <a:r>
              <a:rPr lang="en-GB" sz="4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</a:t>
            </a:r>
            <a:r>
              <a:rPr lang="en-GB" sz="4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 pupils starting in September 2022</a:t>
            </a:r>
          </a:p>
        </p:txBody>
      </p:sp>
    </p:spTree>
    <p:extLst>
      <p:ext uri="{BB962C8B-B14F-4D97-AF65-F5344CB8AC3E}">
        <p14:creationId xmlns:p14="http://schemas.microsoft.com/office/powerpoint/2010/main" val="575801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1000">
              <a:schemeClr val="bg2">
                <a:tint val="80000"/>
                <a:satMod val="300000"/>
                <a:alpha val="0"/>
                <a:lumMod val="62000"/>
                <a:lumOff val="38000"/>
              </a:schemeClr>
            </a:gs>
            <a:gs pos="100000">
              <a:schemeClr val="bg2">
                <a:lumMod val="9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3180"/>
            <a:ext cx="9143999" cy="4648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440859"/>
            <a:ext cx="1774429" cy="1417141"/>
          </a:xfrm>
          <a:prstGeom prst="rect">
            <a:avLst/>
          </a:prstGeom>
          <a:ln w="317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51520" y="255152"/>
            <a:ext cx="856895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Key points:</a:t>
            </a:r>
          </a:p>
          <a:p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paper prospectus.</a:t>
            </a:r>
          </a:p>
          <a:p>
            <a:endParaRPr lang="en-GB" sz="2400" b="1" u="sng" dirty="0" smtClean="0">
              <a:solidFill>
                <a:srgbClr val="0066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Open </a:t>
            </a: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days/evenings document can be found 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 the link below as well as on </a:t>
            </a: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Pegasus Academy Trust 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website.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1" u="sng" smtClean="0">
              <a:solidFill>
                <a:srgbClr val="0066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u="sng" smtClean="0">
                <a:solidFill>
                  <a:srgbClr val="0066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</a:t>
            </a:r>
            <a:r>
              <a:rPr lang="en-GB" sz="2400" b="1" u="sng">
                <a:solidFill>
                  <a:srgbClr val="0066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://www.croydon.gov.uk/schools-and-education/schools/school-admissions/admissions-secondary-schools-university-technical-colleges-and-studio-schools/step-by-step/apply-secondary-school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00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1000">
              <a:schemeClr val="bg2">
                <a:tint val="80000"/>
                <a:satMod val="300000"/>
                <a:alpha val="0"/>
                <a:lumMod val="62000"/>
                <a:lumOff val="38000"/>
              </a:schemeClr>
            </a:gs>
            <a:gs pos="100000">
              <a:schemeClr val="bg2">
                <a:lumMod val="9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3180"/>
            <a:ext cx="9143999" cy="4648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440859"/>
            <a:ext cx="1774429" cy="1417141"/>
          </a:xfrm>
          <a:prstGeom prst="rect">
            <a:avLst/>
          </a:prstGeom>
          <a:ln w="317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755576" y="404664"/>
            <a:ext cx="6876763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Key points:</a:t>
            </a:r>
          </a:p>
          <a:p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Information:</a:t>
            </a:r>
          </a:p>
          <a:p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www.croydon.gov.uk/admissions</a:t>
            </a:r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paper admissions  </a:t>
            </a:r>
          </a:p>
          <a:p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(unless specifically requested on 020 8726 6400)</a:t>
            </a:r>
          </a:p>
          <a:p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b="1" u="sng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Deadline 31</a:t>
            </a:r>
            <a:r>
              <a:rPr lang="en-GB" sz="3200" b="1" u="sng" baseline="300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</a:t>
            </a:r>
            <a:r>
              <a:rPr lang="en-GB" sz="3200" b="1" u="sng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October 2021</a:t>
            </a:r>
          </a:p>
          <a:p>
            <a:pPr lvl="1"/>
            <a:r>
              <a:rPr lang="en-GB" sz="2400" dirty="0" smtClean="0">
                <a:solidFill>
                  <a:srgbClr val="FF0000"/>
                </a:solidFill>
              </a:rPr>
              <a:t> </a:t>
            </a:r>
            <a:r>
              <a:rPr lang="en-GB" sz="32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(if you use a paper </a:t>
            </a:r>
            <a:r>
              <a:rPr lang="en-GB" sz="32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form, </a:t>
            </a:r>
            <a:r>
              <a:rPr lang="en-GB" sz="32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 must be </a:t>
            </a:r>
            <a:r>
              <a:rPr lang="en-GB" sz="32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submitted by </a:t>
            </a:r>
            <a:r>
              <a:rPr lang="en-GB" sz="32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GB" sz="3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23rd October </a:t>
            </a:r>
            <a:r>
              <a:rPr lang="en-GB" sz="3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2021</a:t>
            </a:r>
            <a:r>
              <a:rPr lang="en-GB" sz="32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n-GB" sz="32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801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1000">
              <a:schemeClr val="bg2">
                <a:tint val="80000"/>
                <a:satMod val="300000"/>
                <a:alpha val="0"/>
                <a:lumMod val="62000"/>
                <a:lumOff val="38000"/>
              </a:schemeClr>
            </a:gs>
            <a:gs pos="100000">
              <a:schemeClr val="bg2">
                <a:lumMod val="9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3180"/>
            <a:ext cx="9143999" cy="4648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440859"/>
            <a:ext cx="1774429" cy="1417141"/>
          </a:xfrm>
          <a:prstGeom prst="rect">
            <a:avLst/>
          </a:prstGeom>
          <a:ln w="317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23527" y="270213"/>
            <a:ext cx="849694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to apply</a:t>
            </a:r>
          </a:p>
          <a:p>
            <a:endParaRPr lang="en-GB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 online to 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www.eadmissions.org.uk</a:t>
            </a:r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Set up your account with a registered email address (e.g. </a:t>
            </a:r>
            <a:r>
              <a:rPr lang="en-GB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googlemail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– You may already have an account for when you applied for your child’s primary place in which case use the ‘Returning Visitors’ button.</a:t>
            </a:r>
          </a:p>
          <a:p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9563" y="2997172"/>
            <a:ext cx="3691126" cy="28801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6021010" y="5301208"/>
            <a:ext cx="2088232" cy="57606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704616" y="5538492"/>
            <a:ext cx="1244895" cy="507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252028" y="3452924"/>
            <a:ext cx="48960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Make sure that you make a note of your username and password – you will need this to get you offer of a place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53288" y="516130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you cannot remember your </a:t>
            </a:r>
          </a:p>
          <a:p>
            <a:r>
              <a:rPr lang="en-GB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login and password, click on </a:t>
            </a:r>
          </a:p>
          <a:p>
            <a:r>
              <a:rPr lang="en-GB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‘Forgot username or</a:t>
            </a:r>
          </a:p>
          <a:p>
            <a:r>
              <a:rPr lang="en-GB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password?’ </a:t>
            </a:r>
          </a:p>
        </p:txBody>
      </p:sp>
    </p:spTree>
    <p:extLst>
      <p:ext uri="{BB962C8B-B14F-4D97-AF65-F5344CB8AC3E}">
        <p14:creationId xmlns:p14="http://schemas.microsoft.com/office/powerpoint/2010/main" val="171470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1000">
              <a:schemeClr val="bg2">
                <a:tint val="80000"/>
                <a:satMod val="300000"/>
                <a:alpha val="0"/>
                <a:lumMod val="62000"/>
                <a:lumOff val="38000"/>
              </a:schemeClr>
            </a:gs>
            <a:gs pos="100000">
              <a:schemeClr val="bg2">
                <a:lumMod val="9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3180"/>
            <a:ext cx="9143999" cy="4648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440859"/>
            <a:ext cx="1774429" cy="1417141"/>
          </a:xfrm>
          <a:prstGeom prst="rect">
            <a:avLst/>
          </a:prstGeom>
          <a:ln w="317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23527" y="116632"/>
            <a:ext cx="8496944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to apply</a:t>
            </a:r>
          </a:p>
          <a:p>
            <a:endParaRPr lang="en-GB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Log in</a:t>
            </a:r>
          </a:p>
          <a:p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Complete the form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 have 6 options of school and you can order them according to your preference.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 can go in and out of the form and change your mind as many times as you want as long as you </a:t>
            </a:r>
            <a:r>
              <a:rPr lang="en-GB" sz="2400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press submit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by the </a:t>
            </a:r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31</a:t>
            </a:r>
            <a:r>
              <a:rPr lang="en-GB" sz="2400" b="1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</a:t>
            </a:r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October 2021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Check for the confirmation email.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 will be sent a confirmation code that looks like this: </a:t>
            </a:r>
          </a:p>
          <a:p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306-2022-09-E-000731 Version 1.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version number will change each time you resubmit       if you make changes. </a:t>
            </a:r>
          </a:p>
        </p:txBody>
      </p:sp>
    </p:spTree>
    <p:extLst>
      <p:ext uri="{BB962C8B-B14F-4D97-AF65-F5344CB8AC3E}">
        <p14:creationId xmlns:p14="http://schemas.microsoft.com/office/powerpoint/2010/main" val="54115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1000">
              <a:schemeClr val="bg2">
                <a:tint val="80000"/>
                <a:satMod val="300000"/>
                <a:alpha val="0"/>
                <a:lumMod val="62000"/>
                <a:lumOff val="38000"/>
              </a:schemeClr>
            </a:gs>
            <a:gs pos="100000">
              <a:schemeClr val="bg2">
                <a:lumMod val="9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3180"/>
            <a:ext cx="9143999" cy="4648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440859"/>
            <a:ext cx="1774429" cy="1417141"/>
          </a:xfrm>
          <a:prstGeom prst="rect">
            <a:avLst/>
          </a:prstGeom>
          <a:ln w="317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51520" y="254615"/>
            <a:ext cx="864096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Things to consider</a:t>
            </a:r>
          </a:p>
          <a:p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Visit each school’s website – many have virtual tours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Visit the schools during open days/evenings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Read the criteria for each individual school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 all six preferences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Check the number of applications per school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 out the distance to your house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Complete the supplementary form (if needed) and </a:t>
            </a:r>
            <a:r>
              <a:rPr lang="en-GB" sz="24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post it to the school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Schools in other boroughs all go on the same CAF (common application form).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Most independent or private schools are not on this form – check their application process by checking their        website directly</a:t>
            </a:r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9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1000">
              <a:schemeClr val="bg2">
                <a:tint val="80000"/>
                <a:satMod val="300000"/>
                <a:alpha val="0"/>
                <a:lumMod val="62000"/>
                <a:lumOff val="38000"/>
              </a:schemeClr>
            </a:gs>
            <a:gs pos="100000">
              <a:schemeClr val="bg2">
                <a:lumMod val="9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3180"/>
            <a:ext cx="9143999" cy="4648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440859"/>
            <a:ext cx="1774429" cy="1417141"/>
          </a:xfrm>
          <a:prstGeom prst="rect">
            <a:avLst/>
          </a:prstGeom>
          <a:ln w="317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043608" y="908720"/>
            <a:ext cx="655272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Admission criteria:  </a:t>
            </a:r>
          </a:p>
          <a:p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vary according to school so check.</a:t>
            </a:r>
          </a:p>
          <a:p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Statement of </a:t>
            </a:r>
            <a:r>
              <a:rPr lang="en-GB" sz="2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 or EHCP (where </a:t>
            </a: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school is named)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LAC (looked after children)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Proximity to the school (CHECK - it changes)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Religious affiliation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Siblings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Tests</a:t>
            </a:r>
          </a:p>
          <a:p>
            <a:endParaRPr lang="en-GB" dirty="0" smtClean="0"/>
          </a:p>
          <a:p>
            <a:pPr marL="342900" indent="-342900"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607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1000">
              <a:schemeClr val="bg2">
                <a:tint val="80000"/>
                <a:satMod val="300000"/>
                <a:alpha val="0"/>
                <a:lumMod val="62000"/>
                <a:lumOff val="38000"/>
              </a:schemeClr>
            </a:gs>
            <a:gs pos="100000">
              <a:schemeClr val="bg2">
                <a:lumMod val="9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3180"/>
            <a:ext cx="9143999" cy="4648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440859"/>
            <a:ext cx="1774429" cy="1417141"/>
          </a:xfrm>
          <a:prstGeom prst="rect">
            <a:avLst/>
          </a:prstGeom>
          <a:ln w="317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051720" y="505341"/>
            <a:ext cx="66967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Information needed for your form:</a:t>
            </a:r>
          </a:p>
          <a:p>
            <a:endParaRPr lang="en-GB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539669"/>
              </p:ext>
            </p:extLst>
          </p:nvPr>
        </p:nvGraphicFramePr>
        <p:xfrm>
          <a:off x="539553" y="1397000"/>
          <a:ext cx="8352927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4309">
                  <a:extLst>
                    <a:ext uri="{9D8B030D-6E8A-4147-A177-3AD203B41FA5}">
                      <a16:colId xmlns:a16="http://schemas.microsoft.com/office/drawing/2014/main" val="456967718"/>
                    </a:ext>
                  </a:extLst>
                </a:gridCol>
                <a:gridCol w="2784309">
                  <a:extLst>
                    <a:ext uri="{9D8B030D-6E8A-4147-A177-3AD203B41FA5}">
                      <a16:colId xmlns:a16="http://schemas.microsoft.com/office/drawing/2014/main" val="2428099533"/>
                    </a:ext>
                  </a:extLst>
                </a:gridCol>
                <a:gridCol w="2784309">
                  <a:extLst>
                    <a:ext uri="{9D8B030D-6E8A-4147-A177-3AD203B41FA5}">
                      <a16:colId xmlns:a16="http://schemas.microsoft.com/office/drawing/2014/main" val="2231991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Cypress School</a:t>
                      </a:r>
                      <a:endParaRPr lang="en-GB" sz="20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Ecclesbourne</a:t>
                      </a:r>
                      <a:r>
                        <a:rPr lang="en-GB" sz="20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 School</a:t>
                      </a:r>
                      <a:endParaRPr lang="en-GB" sz="20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Whitehorse Manor Junior School</a:t>
                      </a:r>
                      <a:endParaRPr lang="en-GB" sz="20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5362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Postcode: </a:t>
                      </a:r>
                    </a:p>
                    <a:p>
                      <a:endParaRPr lang="en-GB" sz="24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n-GB" sz="2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SE25 4AU</a:t>
                      </a:r>
                    </a:p>
                    <a:p>
                      <a:endParaRPr lang="en-GB" sz="24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n-GB" sz="2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DFE number: </a:t>
                      </a:r>
                    </a:p>
                    <a:p>
                      <a:endParaRPr lang="en-GB" sz="24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n-GB" sz="2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306/2114</a:t>
                      </a:r>
                    </a:p>
                    <a:p>
                      <a:endParaRPr lang="en-GB" sz="2400" dirty="0">
                        <a:ln>
                          <a:solidFill>
                            <a:sysClr val="windowText" lastClr="000000"/>
                          </a:solidFill>
                        </a:ln>
                        <a:latin typeface="Arial Black" panose="020B0A040201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Postcode: </a:t>
                      </a:r>
                    </a:p>
                    <a:p>
                      <a:endParaRPr lang="en-GB" sz="24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n-GB" sz="2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CR7 7FA</a:t>
                      </a:r>
                    </a:p>
                    <a:p>
                      <a:endParaRPr lang="en-GB" sz="24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n-GB" sz="2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DFE number: </a:t>
                      </a:r>
                    </a:p>
                    <a:p>
                      <a:endParaRPr lang="en-GB" sz="24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n-GB" sz="2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306/3419</a:t>
                      </a:r>
                    </a:p>
                    <a:p>
                      <a:endParaRPr lang="en-GB" sz="2400" dirty="0">
                        <a:ln>
                          <a:solidFill>
                            <a:sysClr val="windowText" lastClr="000000"/>
                          </a:solidFill>
                        </a:ln>
                        <a:latin typeface="Arial Black" panose="020B0A040201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Postcode: </a:t>
                      </a:r>
                    </a:p>
                    <a:p>
                      <a:endParaRPr lang="en-GB" sz="24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n-GB" sz="2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CR7</a:t>
                      </a:r>
                      <a:r>
                        <a:rPr lang="en-GB" sz="2400" b="1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8SB</a:t>
                      </a:r>
                      <a:endParaRPr lang="en-GB" sz="24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en-GB" sz="24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n-GB" sz="2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DFE number: </a:t>
                      </a:r>
                    </a:p>
                    <a:p>
                      <a:endParaRPr lang="en-GB" sz="24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n-GB" sz="2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306/2047</a:t>
                      </a:r>
                    </a:p>
                    <a:p>
                      <a:endParaRPr lang="en-GB" sz="2400" dirty="0">
                        <a:ln>
                          <a:solidFill>
                            <a:sysClr val="windowText" lastClr="000000"/>
                          </a:solidFill>
                        </a:ln>
                        <a:latin typeface="Arial Black" panose="020B0A040201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06771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869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1000">
              <a:schemeClr val="bg2">
                <a:tint val="80000"/>
                <a:satMod val="300000"/>
                <a:alpha val="0"/>
                <a:lumMod val="62000"/>
                <a:lumOff val="38000"/>
              </a:schemeClr>
            </a:gs>
            <a:gs pos="100000">
              <a:schemeClr val="bg2">
                <a:lumMod val="9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3180"/>
            <a:ext cx="9143999" cy="4648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440859"/>
            <a:ext cx="1774429" cy="1417141"/>
          </a:xfrm>
          <a:prstGeom prst="rect">
            <a:avLst/>
          </a:prstGeom>
          <a:ln w="317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23528" y="1124744"/>
            <a:ext cx="864095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Useful phone numbers:</a:t>
            </a:r>
          </a:p>
          <a:p>
            <a:endParaRPr lang="en-GB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4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School admissions: 020 8726 </a:t>
            </a:r>
            <a:r>
              <a:rPr lang="en-GB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6400 </a:t>
            </a:r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</a:t>
            </a:r>
            <a:r>
              <a:rPr lang="en-GB" sz="24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</a:t>
            </a:r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61884</a:t>
            </a:r>
          </a:p>
          <a:p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(Monday to Friday 9am-5pm)</a:t>
            </a:r>
          </a:p>
          <a:p>
            <a:endParaRPr lang="en-GB" sz="24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Interpreters are available on this number</a:t>
            </a:r>
          </a:p>
          <a:p>
            <a:endParaRPr lang="en-GB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Eadmissions</a:t>
            </a:r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helpline: 020 8255 5555 + </a:t>
            </a:r>
            <a:r>
              <a:rPr lang="en-GB" sz="24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</a:t>
            </a:r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</a:t>
            </a:r>
          </a:p>
          <a:p>
            <a:endParaRPr lang="en-GB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93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1000">
              <a:schemeClr val="bg2">
                <a:tint val="80000"/>
                <a:satMod val="300000"/>
                <a:alpha val="0"/>
                <a:lumMod val="62000"/>
                <a:lumOff val="38000"/>
              </a:schemeClr>
            </a:gs>
            <a:gs pos="100000">
              <a:schemeClr val="bg2">
                <a:lumMod val="9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3180"/>
            <a:ext cx="9143999" cy="4648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440859"/>
            <a:ext cx="1774429" cy="1417141"/>
          </a:xfrm>
          <a:prstGeom prst="rect">
            <a:avLst/>
          </a:prstGeom>
          <a:ln w="317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467544" y="260648"/>
            <a:ext cx="835292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Offer day- </a:t>
            </a:r>
          </a:p>
          <a:p>
            <a:endParaRPr lang="en-GB" sz="24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1st March 2022 – email and text.</a:t>
            </a:r>
          </a:p>
          <a:p>
            <a:endParaRPr lang="en-GB" sz="2400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Acceptance or decline by 15</a:t>
            </a:r>
            <a:r>
              <a:rPr lang="en-GB" sz="2400" baseline="300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</a:t>
            </a:r>
            <a:r>
              <a:rPr lang="en-GB" sz="24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March 2022 – this needs to be done online once you have received your offer email. </a:t>
            </a:r>
          </a:p>
          <a:p>
            <a:endParaRPr lang="en-GB" sz="2400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you applied on a paper form, you will need to wait for an offer letter.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GB" sz="3600" b="1" u="sng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REMEMBER TO SUBMIT YOUR FORM</a:t>
            </a:r>
            <a:endParaRPr lang="en-GB" sz="3600" b="1" u="sng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27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1000">
              <a:schemeClr val="bg2">
                <a:tint val="80000"/>
                <a:satMod val="300000"/>
                <a:alpha val="0"/>
                <a:lumMod val="62000"/>
                <a:lumOff val="38000"/>
              </a:schemeClr>
            </a:gs>
            <a:gs pos="100000">
              <a:schemeClr val="bg2">
                <a:lumMod val="9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3180"/>
            <a:ext cx="9143999" cy="4648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440859"/>
            <a:ext cx="1774429" cy="1417141"/>
          </a:xfrm>
          <a:prstGeom prst="rect">
            <a:avLst/>
          </a:prstGeom>
          <a:ln w="317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539552" y="809715"/>
            <a:ext cx="8352928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you have any queries or problems with the application process, please contact your child’s class teacher as soon as possible.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GB" sz="3600" b="1" u="sng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GOOD LUCK</a:t>
            </a:r>
          </a:p>
          <a:p>
            <a:pPr algn="ctr"/>
            <a:r>
              <a:rPr lang="en-GB" sz="3600" b="1" u="sng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</a:p>
          <a:p>
            <a:pPr algn="ctr"/>
            <a:r>
              <a:rPr lang="en-GB" sz="3600" b="1" u="sng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REMEMBER TO SUBMIT YOUR FORM</a:t>
            </a:r>
            <a:endParaRPr lang="en-GB" sz="3600" b="1" u="sng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8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1112</TotalTime>
  <Words>568</Words>
  <Application>Microsoft Office PowerPoint</Application>
  <PresentationFormat>On-screen Show (4:3)</PresentationFormat>
  <Paragraphs>131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Arial Black</vt:lpstr>
      <vt:lpstr>Calibri</vt:lpstr>
      <vt:lpstr>Georgia</vt:lpstr>
      <vt:lpstr>Tahoma</vt:lpstr>
      <vt:lpstr>Trebuchet MS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Robins</dc:creator>
  <cp:lastModifiedBy>Gabrielle O'Connor</cp:lastModifiedBy>
  <cp:revision>49</cp:revision>
  <dcterms:created xsi:type="dcterms:W3CDTF">2014-10-01T06:57:54Z</dcterms:created>
  <dcterms:modified xsi:type="dcterms:W3CDTF">2021-09-23T07:02:00Z</dcterms:modified>
</cp:coreProperties>
</file>