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12"/>
  </p:notesMasterIdLst>
  <p:sldIdLst>
    <p:sldId id="295" r:id="rId2"/>
    <p:sldId id="257" r:id="rId3"/>
    <p:sldId id="298" r:id="rId4"/>
    <p:sldId id="299" r:id="rId5"/>
    <p:sldId id="301" r:id="rId6"/>
    <p:sldId id="261" r:id="rId7"/>
    <p:sldId id="266" r:id="rId8"/>
    <p:sldId id="297" r:id="rId9"/>
    <p:sldId id="300" r:id="rId10"/>
    <p:sldId id="296" r:id="rId11"/>
  </p:sldIdLst>
  <p:sldSz cx="9144000" cy="5143500" type="screen16x9"/>
  <p:notesSz cx="6858000" cy="9144000"/>
  <p:embeddedFontLst>
    <p:embeddedFont>
      <p:font typeface="Cormorant Unicase SemiBold" panose="020B0604020202020204" charset="0"/>
      <p:regular r:id="rId13"/>
      <p:bold r:id="rId14"/>
    </p:embeddedFont>
    <p:embeddedFont>
      <p:font typeface="Baskerville Old Face" panose="02020602080505020303" pitchFamily="18" charset="0"/>
      <p:regular r:id="rId15"/>
    </p:embeddedFont>
    <p:embeddedFont>
      <p:font typeface="Tw Cen MT Condensed" panose="020B0606020104020203" pitchFamily="34" charset="0"/>
      <p:regular r:id="rId16"/>
      <p:bold r:id="rId17"/>
    </p:embeddedFont>
    <p:embeddedFont>
      <p:font typeface="Century Gothic" panose="020B0502020202020204" pitchFamily="34" charset="0"/>
      <p:regular r:id="rId18"/>
      <p:bold r:id="rId19"/>
      <p:italic r:id="rId20"/>
      <p:boldItalic r:id="rId21"/>
    </p:embeddedFont>
    <p:embeddedFont>
      <p:font typeface="Caladea" panose="020B060402020202020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CC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6CC8BA7-F485-4628-809E-1801298E9CAC}">
  <a:tblStyle styleId="{E6CC8BA7-F485-4628-809E-1801298E9CA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2FEAEA8-84B3-4963-8B99-772D383C3E6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65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Record Meeting!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3443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We want the</a:t>
            </a:r>
            <a:r>
              <a:rPr lang="en-GB" baseline="0" dirty="0" smtClean="0"/>
              <a:t> children to have lasting memories, have experiences that are not available in inner-city London</a:t>
            </a: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We want the</a:t>
            </a:r>
            <a:r>
              <a:rPr lang="en-GB" baseline="0" dirty="0" smtClean="0"/>
              <a:t> children to have lasting memories, have experiences that are not available in inner-city London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529185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We want the</a:t>
            </a:r>
            <a:r>
              <a:rPr lang="en-GB" baseline="0" dirty="0" smtClean="0"/>
              <a:t> children to have lasting memories, have experiences that are not available in inner-city London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828689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We want the</a:t>
            </a:r>
            <a:r>
              <a:rPr lang="en-GB" baseline="0" dirty="0" smtClean="0"/>
              <a:t> children to have lasting memories, have experiences that are not available in inner-city London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951869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The Trust may is</a:t>
            </a:r>
            <a:r>
              <a:rPr lang="en-GB" baseline="0" dirty="0" smtClean="0"/>
              <a:t> hoping to provide some if possible.  Christmas sales!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329095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94465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6485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855300" y="2133414"/>
            <a:ext cx="7433400" cy="457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855300" y="2611677"/>
            <a:ext cx="7433400" cy="3984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/>
          <p:nvPr/>
        </p:nvSpPr>
        <p:spPr>
          <a:xfrm>
            <a:off x="665100" y="983075"/>
            <a:ext cx="7813800" cy="3513000"/>
          </a:xfrm>
          <a:prstGeom prst="rect">
            <a:avLst/>
          </a:prstGeom>
          <a:gradFill>
            <a:gsLst>
              <a:gs pos="0">
                <a:srgbClr val="FFFFFF">
                  <a:alpha val="74509"/>
                </a:srgbClr>
              </a:gs>
              <a:gs pos="50000">
                <a:schemeClr val="lt1"/>
              </a:gs>
              <a:gs pos="100000">
                <a:schemeClr val="l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" name="Google Shape;24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" y="3305425"/>
            <a:ext cx="1474600" cy="184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9550" y="3382925"/>
            <a:ext cx="1864450" cy="176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48779" y="127557"/>
            <a:ext cx="535791" cy="568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64297" y="3055157"/>
            <a:ext cx="1033650" cy="10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569" y="3253802"/>
            <a:ext cx="915112" cy="8724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39696" y="573860"/>
            <a:ext cx="777608" cy="772873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740100" y="0"/>
            <a:ext cx="7663800" cy="82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1055400" y="1373375"/>
            <a:ext cx="7033200" cy="273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spcBef>
                <a:spcPts val="600"/>
              </a:spcBef>
              <a:spcAft>
                <a:spcPts val="0"/>
              </a:spcAft>
              <a:buSzPts val="2400"/>
              <a:buChar char="❧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/>
          <p:nvPr/>
        </p:nvSpPr>
        <p:spPr>
          <a:xfrm>
            <a:off x="665100" y="983075"/>
            <a:ext cx="7813800" cy="3513000"/>
          </a:xfrm>
          <a:prstGeom prst="rect">
            <a:avLst/>
          </a:prstGeom>
          <a:gradFill>
            <a:gsLst>
              <a:gs pos="0">
                <a:srgbClr val="FFFFFF">
                  <a:alpha val="74509"/>
                </a:srgbClr>
              </a:gs>
              <a:gs pos="50000">
                <a:schemeClr val="lt1"/>
              </a:gs>
              <a:gs pos="100000">
                <a:schemeClr val="l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5" name="Google Shape;35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" y="3305425"/>
            <a:ext cx="1474600" cy="184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9550" y="3382925"/>
            <a:ext cx="1864450" cy="176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48779" y="127557"/>
            <a:ext cx="535791" cy="568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64297" y="3055157"/>
            <a:ext cx="1033650" cy="10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p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569" y="3253802"/>
            <a:ext cx="915112" cy="87244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40;p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39696" y="573860"/>
            <a:ext cx="777608" cy="77287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740100" y="0"/>
            <a:ext cx="7663800" cy="82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1055400" y="1373375"/>
            <a:ext cx="3286200" cy="273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𖦹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4802478" y="1373375"/>
            <a:ext cx="3286200" cy="273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𖦹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background">
  <p:cSld name="BLANK_1">
    <p:bg>
      <p:bgPr>
        <a:solidFill>
          <a:schemeClr val="accent2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2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1" name="Google Shape;91;p12"/>
          <p:cNvPicPr preferRelativeResize="0"/>
          <p:nvPr/>
        </p:nvPicPr>
        <p:blipFill rotWithShape="1">
          <a:blip r:embed="rId2">
            <a:alphaModFix/>
          </a:blip>
          <a:srcRect t="2619"/>
          <a:stretch/>
        </p:blipFill>
        <p:spPr>
          <a:xfrm>
            <a:off x="0" y="-25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A188-B530-464A-9FE7-5110BB6BA616}" type="datetimeFigureOut">
              <a:rPr lang="en-GB" smtClean="0"/>
              <a:t>03/10/2023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85C0F-6A97-4364-BF59-F6ADC61E23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9016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7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40100" y="0"/>
            <a:ext cx="7663800" cy="824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dk1">
                <a:alpha val="72000"/>
              </a:schemeClr>
            </a:outerShdw>
          </a:effectLst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rmorant Unicase SemiBold"/>
              <a:buNone/>
              <a:defRPr sz="20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1pPr>
            <a:lvl2pPr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rmorant Unicase SemiBold"/>
              <a:buNone/>
              <a:defRPr sz="20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2pPr>
            <a:lvl3pPr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rmorant Unicase SemiBold"/>
              <a:buNone/>
              <a:defRPr sz="20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3pPr>
            <a:lvl4pPr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rmorant Unicase SemiBold"/>
              <a:buNone/>
              <a:defRPr sz="20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4pPr>
            <a:lvl5pPr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rmorant Unicase SemiBold"/>
              <a:buNone/>
              <a:defRPr sz="20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5pPr>
            <a:lvl6pPr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rmorant Unicase SemiBold"/>
              <a:buNone/>
              <a:defRPr sz="20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6pPr>
            <a:lvl7pPr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rmorant Unicase SemiBold"/>
              <a:buNone/>
              <a:defRPr sz="20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7pPr>
            <a:lvl8pPr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rmorant Unicase SemiBold"/>
              <a:buNone/>
              <a:defRPr sz="20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8pPr>
            <a:lvl9pPr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rmorant Unicase SemiBold"/>
              <a:buNone/>
              <a:defRPr sz="20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055400" y="1373375"/>
            <a:ext cx="7033200" cy="27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adea"/>
              <a:buChar char="𖦹"/>
              <a:defRPr sz="2400">
                <a:solidFill>
                  <a:schemeClr val="dk1"/>
                </a:solidFill>
                <a:latin typeface="Caladea"/>
                <a:ea typeface="Caladea"/>
                <a:cs typeface="Caladea"/>
                <a:sym typeface="Caladea"/>
              </a:defRPr>
            </a:lvl1pPr>
            <a:lvl2pPr marL="914400" lvl="1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Caladea"/>
              <a:buChar char="○"/>
              <a:defRPr sz="2400">
                <a:solidFill>
                  <a:schemeClr val="dk1"/>
                </a:solidFill>
                <a:latin typeface="Caladea"/>
                <a:ea typeface="Caladea"/>
                <a:cs typeface="Caladea"/>
                <a:sym typeface="Caladea"/>
              </a:defRPr>
            </a:lvl2pPr>
            <a:lvl3pPr marL="1371600" lvl="2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Caladea"/>
              <a:buChar char="■"/>
              <a:defRPr sz="2400">
                <a:solidFill>
                  <a:schemeClr val="dk1"/>
                </a:solidFill>
                <a:latin typeface="Caladea"/>
                <a:ea typeface="Caladea"/>
                <a:cs typeface="Caladea"/>
                <a:sym typeface="Caladea"/>
              </a:defRPr>
            </a:lvl3pPr>
            <a:lvl4pPr marL="1828800" lvl="3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adea"/>
              <a:buChar char="●"/>
              <a:defRPr sz="2400">
                <a:solidFill>
                  <a:schemeClr val="dk1"/>
                </a:solidFill>
                <a:latin typeface="Caladea"/>
                <a:ea typeface="Caladea"/>
                <a:cs typeface="Caladea"/>
                <a:sym typeface="Caladea"/>
              </a:defRPr>
            </a:lvl4pPr>
            <a:lvl5pPr marL="2286000" lvl="4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adea"/>
              <a:buChar char="○"/>
              <a:defRPr sz="2400">
                <a:solidFill>
                  <a:schemeClr val="dk1"/>
                </a:solidFill>
                <a:latin typeface="Caladea"/>
                <a:ea typeface="Caladea"/>
                <a:cs typeface="Caladea"/>
                <a:sym typeface="Caladea"/>
              </a:defRPr>
            </a:lvl5pPr>
            <a:lvl6pPr marL="2743200" lvl="5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adea"/>
              <a:buChar char="■"/>
              <a:defRPr sz="2400">
                <a:solidFill>
                  <a:schemeClr val="dk1"/>
                </a:solidFill>
                <a:latin typeface="Caladea"/>
                <a:ea typeface="Caladea"/>
                <a:cs typeface="Caladea"/>
                <a:sym typeface="Caladea"/>
              </a:defRPr>
            </a:lvl6pPr>
            <a:lvl7pPr marL="3200400" lvl="6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adea"/>
              <a:buChar char="●"/>
              <a:defRPr sz="2400">
                <a:solidFill>
                  <a:schemeClr val="dk1"/>
                </a:solidFill>
                <a:latin typeface="Caladea"/>
                <a:ea typeface="Caladea"/>
                <a:cs typeface="Caladea"/>
                <a:sym typeface="Caladea"/>
              </a:defRPr>
            </a:lvl7pPr>
            <a:lvl8pPr marL="3657600" lvl="7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adea"/>
              <a:buChar char="○"/>
              <a:defRPr sz="2400">
                <a:solidFill>
                  <a:schemeClr val="dk1"/>
                </a:solidFill>
                <a:latin typeface="Caladea"/>
                <a:ea typeface="Caladea"/>
                <a:cs typeface="Caladea"/>
                <a:sym typeface="Caladea"/>
              </a:defRPr>
            </a:lvl8pPr>
            <a:lvl9pPr marL="4114800" lvl="8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adea"/>
              <a:buChar char="■"/>
              <a:defRPr sz="2400">
                <a:solidFill>
                  <a:schemeClr val="dk1"/>
                </a:solidFill>
                <a:latin typeface="Caladea"/>
                <a:ea typeface="Caladea"/>
                <a:cs typeface="Caladea"/>
                <a:sym typeface="Calade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 sz="13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1pPr>
            <a:lvl2pPr lvl="1" algn="ctr" rtl="0">
              <a:buNone/>
              <a:defRPr sz="13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2pPr>
            <a:lvl3pPr lvl="2" algn="ctr" rtl="0">
              <a:buNone/>
              <a:defRPr sz="13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3pPr>
            <a:lvl4pPr lvl="3" algn="ctr" rtl="0">
              <a:buNone/>
              <a:defRPr sz="13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4pPr>
            <a:lvl5pPr lvl="4" algn="ctr" rtl="0">
              <a:buNone/>
              <a:defRPr sz="13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5pPr>
            <a:lvl6pPr lvl="5" algn="ctr" rtl="0">
              <a:buNone/>
              <a:defRPr sz="13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6pPr>
            <a:lvl7pPr lvl="6" algn="ctr" rtl="0">
              <a:buNone/>
              <a:defRPr sz="13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7pPr>
            <a:lvl8pPr lvl="7" algn="ctr" rtl="0">
              <a:buNone/>
              <a:defRPr sz="13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8pPr>
            <a:lvl9pPr lvl="8" algn="ctr" rtl="0">
              <a:buNone/>
              <a:defRPr sz="13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8" r:id="rId4"/>
    <p:sldLayoutId id="2147483660" r:id="rId5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hyperlink" Target="https://activelearningcentres.co.uk/locations/cuffley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223628" y="0"/>
            <a:ext cx="677737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GB" sz="4050" b="1" dirty="0">
                <a:ln w="19050">
                  <a:solidFill>
                    <a:schemeClr val="bg1"/>
                  </a:solidFill>
                </a:ln>
                <a:solidFill>
                  <a:schemeClr val="tx1">
                    <a:lumMod val="7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Pegasus School Journey </a:t>
            </a:r>
            <a:r>
              <a:rPr lang="en-GB" sz="4050" b="1" dirty="0" smtClean="0">
                <a:ln w="19050">
                  <a:solidFill>
                    <a:schemeClr val="bg1"/>
                  </a:solidFill>
                </a:ln>
                <a:solidFill>
                  <a:schemeClr val="tx1">
                    <a:lumMod val="7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2023-24</a:t>
            </a:r>
            <a:endParaRPr lang="en-GB" sz="4050" b="1" dirty="0">
              <a:ln w="19050">
                <a:solidFill>
                  <a:schemeClr val="bg1"/>
                </a:solidFill>
              </a:ln>
              <a:solidFill>
                <a:schemeClr val="tx1">
                  <a:lumMod val="75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Century Gothic" panose="020B0502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77255" y="4150921"/>
            <a:ext cx="2070118" cy="992579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sz="6000" b="1" dirty="0" err="1" smtClean="0">
                <a:ln w="28575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  <a:latin typeface="Tw Cen MT Condensed" panose="020B0606020104020203" pitchFamily="34" charset="0"/>
              </a:rPr>
              <a:t>Cuffley</a:t>
            </a:r>
            <a:endParaRPr lang="en-US" sz="6000" b="1" dirty="0">
              <a:ln w="28575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dist="38100" dir="2700000" algn="bl" rotWithShape="0">
                  <a:schemeClr val="accent5"/>
                </a:outerShdw>
              </a:effectLst>
              <a:latin typeface="Tw Cen MT Condensed" panose="020B0606020104020203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090334" y="805837"/>
            <a:ext cx="182133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9525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Jamil Francis</a:t>
            </a:r>
            <a:endParaRPr lang="en-US" sz="2000" b="1" cap="none" spc="0" dirty="0">
              <a:ln w="9525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16789" y="1338828"/>
            <a:ext cx="4591050" cy="24288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4234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4"/>
          <p:cNvSpPr txBox="1">
            <a:spLocks noGrp="1"/>
          </p:cNvSpPr>
          <p:nvPr>
            <p:ph type="title"/>
          </p:nvPr>
        </p:nvSpPr>
        <p:spPr>
          <a:xfrm>
            <a:off x="740100" y="0"/>
            <a:ext cx="7663800" cy="82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 smtClean="0"/>
              <a:t>Location</a:t>
            </a:r>
            <a:endParaRPr sz="4400" dirty="0"/>
          </a:p>
        </p:txBody>
      </p:sp>
      <p:sp>
        <p:nvSpPr>
          <p:cNvPr id="105" name="Google Shape;105;p14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9" name="Google Shape;103;p14"/>
          <p:cNvSpPr txBox="1">
            <a:spLocks noGrp="1"/>
          </p:cNvSpPr>
          <p:nvPr>
            <p:ph type="body" idx="1"/>
          </p:nvPr>
        </p:nvSpPr>
        <p:spPr>
          <a:xfrm>
            <a:off x="4673243" y="1373375"/>
            <a:ext cx="3286200" cy="273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 smtClean="0"/>
              <a:t>Situated in woodland, roughly 1 ½ hours from Thornton Heath, </a:t>
            </a:r>
            <a:r>
              <a:rPr lang="en-GB" sz="1800" b="1" dirty="0" err="1" smtClean="0"/>
              <a:t>Cuffley</a:t>
            </a:r>
            <a:r>
              <a:rPr lang="en-GB" sz="1800" b="1" dirty="0" smtClean="0"/>
              <a:t> offers a range out outdoor activities such as climbing walls, high ropes and archery</a:t>
            </a:r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 smtClean="0"/>
              <a:t>Children will be camping, whilst there is a dedicated refectory.</a:t>
            </a:r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endParaRPr lang="en-GB" sz="18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24140" t="8492"/>
          <a:stretch/>
        </p:blipFill>
        <p:spPr>
          <a:xfrm>
            <a:off x="1417982" y="1080255"/>
            <a:ext cx="3036392" cy="3159665"/>
          </a:xfrm>
          <a:prstGeom prst="rect">
            <a:avLst/>
          </a:prstGeom>
        </p:spPr>
      </p:pic>
      <p:sp>
        <p:nvSpPr>
          <p:cNvPr id="4" name="5-Point Star 3"/>
          <p:cNvSpPr/>
          <p:nvPr/>
        </p:nvSpPr>
        <p:spPr>
          <a:xfrm>
            <a:off x="2670314" y="3551582"/>
            <a:ext cx="351182" cy="318053"/>
          </a:xfrm>
          <a:prstGeom prst="star5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4"/>
          <p:cNvSpPr txBox="1">
            <a:spLocks noGrp="1"/>
          </p:cNvSpPr>
          <p:nvPr>
            <p:ph type="title"/>
          </p:nvPr>
        </p:nvSpPr>
        <p:spPr>
          <a:xfrm>
            <a:off x="740100" y="0"/>
            <a:ext cx="7663800" cy="82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 smtClean="0"/>
              <a:t>Key Information</a:t>
            </a:r>
            <a:endParaRPr sz="4400" dirty="0"/>
          </a:p>
        </p:txBody>
      </p:sp>
      <p:sp>
        <p:nvSpPr>
          <p:cNvPr id="103" name="Google Shape;103;p14"/>
          <p:cNvSpPr txBox="1">
            <a:spLocks noGrp="1"/>
          </p:cNvSpPr>
          <p:nvPr>
            <p:ph type="body" idx="1"/>
          </p:nvPr>
        </p:nvSpPr>
        <p:spPr>
          <a:xfrm>
            <a:off x="1101783" y="1282410"/>
            <a:ext cx="3286200" cy="273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/>
              <a:t>3 days, 2 nights: </a:t>
            </a:r>
            <a:r>
              <a:rPr lang="en-GB" sz="1800" dirty="0"/>
              <a:t>Wednesday </a:t>
            </a:r>
            <a:r>
              <a:rPr lang="en-GB" sz="1800" dirty="0" smtClean="0"/>
              <a:t>12th June, 9:00am– </a:t>
            </a:r>
            <a:r>
              <a:rPr lang="en-GB" sz="1800" dirty="0"/>
              <a:t>Friday </a:t>
            </a:r>
            <a:r>
              <a:rPr lang="en-GB" sz="1800" dirty="0" smtClean="0"/>
              <a:t>14th June, 4:00pm </a:t>
            </a:r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 smtClean="0"/>
              <a:t>Sleeping </a:t>
            </a:r>
            <a:r>
              <a:rPr lang="en-GB" sz="1800" b="1" dirty="0"/>
              <a:t>in tents</a:t>
            </a:r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/>
              <a:t>Outdoor, wilderness activities and experiences</a:t>
            </a:r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/>
              <a:t>Coaches </a:t>
            </a:r>
            <a:r>
              <a:rPr lang="en-GB" sz="1800" b="1" dirty="0" smtClean="0"/>
              <a:t>arranged &amp; paid for by the trust</a:t>
            </a:r>
            <a:endParaRPr lang="en-GB" sz="1800" b="1" dirty="0"/>
          </a:p>
        </p:txBody>
      </p:sp>
      <p:sp>
        <p:nvSpPr>
          <p:cNvPr id="105" name="Google Shape;105;p14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9" name="Google Shape;103;p14"/>
          <p:cNvSpPr txBox="1">
            <a:spLocks noGrp="1"/>
          </p:cNvSpPr>
          <p:nvPr>
            <p:ph type="body" idx="1"/>
          </p:nvPr>
        </p:nvSpPr>
        <p:spPr>
          <a:xfrm>
            <a:off x="4673243" y="1373375"/>
            <a:ext cx="3286200" cy="273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 smtClean="0"/>
              <a:t>All food provided</a:t>
            </a:r>
            <a:endParaRPr lang="en-GB" sz="1800" dirty="0"/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 smtClean="0"/>
              <a:t>Male and female staff members from each school will attend &amp; supervise</a:t>
            </a:r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 smtClean="0"/>
              <a:t>Encouraging as many families to send their children as possible.</a:t>
            </a:r>
            <a:endParaRPr lang="en-GB" sz="1800" b="1" dirty="0"/>
          </a:p>
        </p:txBody>
      </p:sp>
    </p:spTree>
    <p:extLst>
      <p:ext uri="{BB962C8B-B14F-4D97-AF65-F5344CB8AC3E}">
        <p14:creationId xmlns:p14="http://schemas.microsoft.com/office/powerpoint/2010/main" val="281899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4"/>
          <p:cNvSpPr txBox="1">
            <a:spLocks noGrp="1"/>
          </p:cNvSpPr>
          <p:nvPr>
            <p:ph type="title"/>
          </p:nvPr>
        </p:nvSpPr>
        <p:spPr>
          <a:xfrm>
            <a:off x="740100" y="0"/>
            <a:ext cx="7663800" cy="82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 smtClean="0"/>
              <a:t>Activities</a:t>
            </a:r>
            <a:endParaRPr sz="4400" dirty="0"/>
          </a:p>
        </p:txBody>
      </p:sp>
      <p:sp>
        <p:nvSpPr>
          <p:cNvPr id="105" name="Google Shape;105;p14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9" name="Google Shape;103;p14"/>
          <p:cNvSpPr txBox="1">
            <a:spLocks noGrp="1"/>
          </p:cNvSpPr>
          <p:nvPr>
            <p:ph type="body" idx="1"/>
          </p:nvPr>
        </p:nvSpPr>
        <p:spPr>
          <a:xfrm>
            <a:off x="5117700" y="1406505"/>
            <a:ext cx="3286200" cy="273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endParaRPr lang="en-GB" sz="1800" b="1" dirty="0" smtClean="0"/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endParaRPr lang="en-GB" sz="1800" b="1" dirty="0"/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endParaRPr lang="en-GB" sz="1800" b="1" dirty="0" smtClean="0"/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endParaRPr lang="en-GB" sz="1800" b="1" dirty="0"/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endParaRPr lang="en-GB" sz="1800" b="1" dirty="0" smtClean="0"/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 smtClean="0"/>
              <a:t>Link: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146" y="1284797"/>
            <a:ext cx="7313707" cy="2147515"/>
          </a:xfrm>
          <a:prstGeom prst="rect">
            <a:avLst/>
          </a:prstGeom>
        </p:spPr>
      </p:pic>
      <p:pic>
        <p:nvPicPr>
          <p:cNvPr id="5" name="Picture 4">
            <a:hlinkClick r:id="rId4"/>
          </p:cNvPr>
          <p:cNvPicPr>
            <a:picLocks noChangeAspect="1"/>
          </p:cNvPicPr>
          <p:nvPr/>
        </p:nvPicPr>
        <p:blipFill rotWithShape="1">
          <a:blip r:embed="rId5"/>
          <a:srcRect l="18044" t="17199" r="1614" b="8375"/>
          <a:stretch/>
        </p:blipFill>
        <p:spPr>
          <a:xfrm>
            <a:off x="6323696" y="3200400"/>
            <a:ext cx="1442077" cy="1133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42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4"/>
          <p:cNvSpPr txBox="1">
            <a:spLocks noGrp="1"/>
          </p:cNvSpPr>
          <p:nvPr>
            <p:ph type="title"/>
          </p:nvPr>
        </p:nvSpPr>
        <p:spPr>
          <a:xfrm>
            <a:off x="740100" y="0"/>
            <a:ext cx="7663800" cy="82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 smtClean="0"/>
              <a:t>2022-23</a:t>
            </a:r>
            <a:endParaRPr sz="4400" dirty="0"/>
          </a:p>
        </p:txBody>
      </p:sp>
      <p:sp>
        <p:nvSpPr>
          <p:cNvPr id="105" name="Google Shape;105;p14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pic>
        <p:nvPicPr>
          <p:cNvPr id="1026" name="Picture 2" descr="https://www.pegasusacademytrust.org/media/b8e27488-67cd-4650-bbae-2d248259234f-1-997x748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253" y="728167"/>
            <a:ext cx="2509078" cy="1882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pegasusacademytrust.org/media/IMG_2334-997x748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085" y="681709"/>
            <a:ext cx="2571002" cy="1928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www.pegasusacademytrust.org/media/f64080e3-86eb-4b62-9130-c50506b5c1f3-997x748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085" y="2709625"/>
            <a:ext cx="2577708" cy="1933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www.pegasusacademytrust.org/media/7d280060-7ddc-4241-aafc-9f4019cd4e50-997x1329.jp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2557" y="1187282"/>
            <a:ext cx="2319124" cy="3091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www.pegasusacademytrust.org/media/IMG_2214-997x748.jp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253" y="2709625"/>
            <a:ext cx="2509078" cy="1882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746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8"/>
          <p:cNvSpPr txBox="1">
            <a:spLocks noGrp="1"/>
          </p:cNvSpPr>
          <p:nvPr>
            <p:ph type="title"/>
          </p:nvPr>
        </p:nvSpPr>
        <p:spPr>
          <a:xfrm>
            <a:off x="740100" y="0"/>
            <a:ext cx="7663800" cy="82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dirty="0" smtClean="0"/>
              <a:t>Payment</a:t>
            </a:r>
            <a:endParaRPr sz="5400" dirty="0"/>
          </a:p>
        </p:txBody>
      </p:sp>
      <p:sp>
        <p:nvSpPr>
          <p:cNvPr id="133" name="Google Shape;133;p18"/>
          <p:cNvSpPr txBox="1">
            <a:spLocks noGrp="1"/>
          </p:cNvSpPr>
          <p:nvPr>
            <p:ph type="body" idx="1"/>
          </p:nvPr>
        </p:nvSpPr>
        <p:spPr>
          <a:xfrm>
            <a:off x="1035691" y="1046922"/>
            <a:ext cx="7368209" cy="291307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❧"/>
            </a:pPr>
            <a:r>
              <a:rPr lang="en-GB" dirty="0" smtClean="0"/>
              <a:t>Overall cost: £240, or </a:t>
            </a:r>
            <a:r>
              <a:rPr lang="en-GB" i="1" dirty="0" smtClean="0"/>
              <a:t>£120 if eligible for free school meals</a:t>
            </a:r>
            <a:endParaRPr i="1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❧"/>
            </a:pPr>
            <a:r>
              <a:rPr lang="en-GB" dirty="0" smtClean="0"/>
              <a:t>£30 deposit/ </a:t>
            </a:r>
            <a:r>
              <a:rPr lang="en-GB" i="1" dirty="0" smtClean="0"/>
              <a:t>£15 </a:t>
            </a:r>
            <a:r>
              <a:rPr lang="en-GB" i="1" dirty="0" smtClean="0"/>
              <a:t>deposit </a:t>
            </a:r>
            <a:r>
              <a:rPr lang="en-GB" dirty="0" smtClean="0"/>
              <a:t>by the end of October</a:t>
            </a:r>
            <a:endParaRPr lang="en-GB" i="1" dirty="0" smtClean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❧"/>
            </a:pPr>
            <a:r>
              <a:rPr lang="en-GB" dirty="0" smtClean="0"/>
              <a:t>One-off payment or monthly, regular payments </a:t>
            </a:r>
          </a:p>
          <a:p>
            <a:pPr marL="7620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GB" dirty="0" smtClean="0"/>
              <a:t>(£35 per month/ </a:t>
            </a:r>
            <a:r>
              <a:rPr lang="en-GB" i="1" dirty="0" smtClean="0"/>
              <a:t>£17.50 per month</a:t>
            </a:r>
            <a:r>
              <a:rPr lang="en-GB" i="1" dirty="0" smtClean="0"/>
              <a:t>) </a:t>
            </a:r>
            <a:r>
              <a:rPr lang="en-GB" dirty="0" smtClean="0"/>
              <a:t>30</a:t>
            </a:r>
            <a:r>
              <a:rPr lang="en-GB" baseline="30000" dirty="0" smtClean="0"/>
              <a:t>th</a:t>
            </a:r>
            <a:r>
              <a:rPr lang="en-GB" dirty="0" smtClean="0"/>
              <a:t> of each month</a:t>
            </a:r>
            <a:endParaRPr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❧"/>
            </a:pPr>
            <a:r>
              <a:rPr lang="en-GB" dirty="0" smtClean="0"/>
              <a:t>Payment to be completed by 30</a:t>
            </a:r>
            <a:r>
              <a:rPr lang="en-GB" baseline="30000" dirty="0" smtClean="0"/>
              <a:t>th</a:t>
            </a:r>
            <a:r>
              <a:rPr lang="en-GB" dirty="0" smtClean="0"/>
              <a:t> April 2024</a:t>
            </a: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❧"/>
            </a:pPr>
            <a:r>
              <a:rPr lang="en-GB" dirty="0" smtClean="0"/>
              <a:t>Concessions</a:t>
            </a:r>
            <a:endParaRPr dirty="0"/>
          </a:p>
        </p:txBody>
      </p:sp>
      <p:sp>
        <p:nvSpPr>
          <p:cNvPr id="134" name="Google Shape;134;p18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3"/>
          <p:cNvSpPr txBox="1">
            <a:spLocks noGrp="1"/>
          </p:cNvSpPr>
          <p:nvPr>
            <p:ph type="title" idx="4294967295"/>
          </p:nvPr>
        </p:nvSpPr>
        <p:spPr>
          <a:xfrm>
            <a:off x="2542523" y="137665"/>
            <a:ext cx="3817026" cy="61860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  <a:shade val="30000"/>
                  <a:satMod val="115000"/>
                </a:schemeClr>
              </a:gs>
              <a:gs pos="50000">
                <a:schemeClr val="accent4">
                  <a:lumMod val="75000"/>
                  <a:shade val="67500"/>
                  <a:satMod val="115000"/>
                </a:schemeClr>
              </a:gs>
              <a:gs pos="100000">
                <a:schemeClr val="accent4">
                  <a:lumMod val="7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57150" dist="19050" dir="5400000" algn="bl" rotWithShape="0">
              <a:schemeClr val="dk1">
                <a:alpha val="72000"/>
              </a:schemeClr>
            </a:outerShdw>
            <a:softEdge rad="31750"/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2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Contact &amp; Admin.</a:t>
            </a:r>
            <a:endParaRPr sz="32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76" name="Google Shape;176;p23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7" name="Google Shape;150;p20"/>
          <p:cNvSpPr txBox="1">
            <a:spLocks/>
          </p:cNvSpPr>
          <p:nvPr/>
        </p:nvSpPr>
        <p:spPr>
          <a:xfrm>
            <a:off x="1011449" y="1373375"/>
            <a:ext cx="3945561" cy="352863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softEdge rad="63500"/>
          </a:effectLst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79388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1800" dirty="0" smtClean="0">
                <a:latin typeface="Baskerville Old Face" panose="02020602080505020303" pitchFamily="18" charset="0"/>
              </a:rPr>
              <a:t>Medical forms must be completed, medication can be administered</a:t>
            </a:r>
          </a:p>
          <a:p>
            <a:pPr marL="179388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 smtClean="0">
                <a:latin typeface="Baskerville Old Face" panose="02020602080505020303" pitchFamily="18" charset="0"/>
              </a:rPr>
              <a:t>Pegasus Website updates</a:t>
            </a:r>
          </a:p>
          <a:p>
            <a:pPr marL="179388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 smtClean="0">
                <a:latin typeface="Baskerville Old Face" panose="02020602080505020303" pitchFamily="18" charset="0"/>
              </a:rPr>
              <a:t>School text updates</a:t>
            </a:r>
          </a:p>
          <a:p>
            <a:pPr marL="179388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 smtClean="0">
                <a:latin typeface="Baskerville Old Face" panose="02020602080505020303" pitchFamily="18" charset="0"/>
              </a:rPr>
              <a:t>No mobile phones</a:t>
            </a:r>
          </a:p>
          <a:p>
            <a:pPr marL="179388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 smtClean="0">
                <a:latin typeface="Baskerville Old Face" panose="02020602080505020303" pitchFamily="18" charset="0"/>
              </a:rPr>
              <a:t>Disposable/digital cameras only</a:t>
            </a:r>
          </a:p>
          <a:p>
            <a:pPr marL="179388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 smtClean="0">
                <a:latin typeface="Baskerville Old Face" panose="02020602080505020303" pitchFamily="18" charset="0"/>
              </a:rPr>
              <a:t>Risk assessments will be completed</a:t>
            </a:r>
          </a:p>
          <a:p>
            <a:pPr marL="179388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 smtClean="0">
                <a:latin typeface="Baskerville Old Face" panose="02020602080505020303" pitchFamily="18" charset="0"/>
              </a:rPr>
              <a:t>School First-aiders present</a:t>
            </a:r>
            <a:endParaRPr lang="en-GB" sz="1800" dirty="0">
              <a:latin typeface="Baskerville Old Face" panose="02020602080505020303" pitchFamily="18" charset="0"/>
            </a:endParaRPr>
          </a:p>
        </p:txBody>
      </p:sp>
      <p:pic>
        <p:nvPicPr>
          <p:cNvPr id="1026" name="Picture 2" descr="The Bushcraft Company | School Trips to The Woods - YouTub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434" y="1800046"/>
            <a:ext cx="3340545" cy="18790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4"/>
          <p:cNvSpPr txBox="1">
            <a:spLocks noGrp="1"/>
          </p:cNvSpPr>
          <p:nvPr>
            <p:ph type="title"/>
          </p:nvPr>
        </p:nvSpPr>
        <p:spPr>
          <a:xfrm>
            <a:off x="740100" y="0"/>
            <a:ext cx="7663800" cy="82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 smtClean="0"/>
              <a:t>Preparation</a:t>
            </a:r>
            <a:endParaRPr sz="4400" dirty="0"/>
          </a:p>
        </p:txBody>
      </p:sp>
      <p:sp>
        <p:nvSpPr>
          <p:cNvPr id="103" name="Google Shape;103;p14"/>
          <p:cNvSpPr txBox="1">
            <a:spLocks noGrp="1"/>
          </p:cNvSpPr>
          <p:nvPr>
            <p:ph type="body" idx="1"/>
          </p:nvPr>
        </p:nvSpPr>
        <p:spPr>
          <a:xfrm>
            <a:off x="1285800" y="1146494"/>
            <a:ext cx="3286200" cy="273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285750" indent="-285750"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GB" sz="1800" b="1" dirty="0" smtClean="0">
                <a:solidFill>
                  <a:schemeClr val="tx2">
                    <a:lumMod val="50000"/>
                  </a:schemeClr>
                </a:solidFill>
              </a:rPr>
              <a:t>Sleeping bags required (season 3)</a:t>
            </a:r>
          </a:p>
          <a:p>
            <a:pPr marL="285750" indent="-285750"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GB" sz="1800" b="1" dirty="0" smtClean="0">
                <a:solidFill>
                  <a:schemeClr val="tx2">
                    <a:lumMod val="50000"/>
                  </a:schemeClr>
                </a:solidFill>
              </a:rPr>
              <a:t>Changes of clothes</a:t>
            </a:r>
          </a:p>
          <a:p>
            <a:pPr marL="285750" indent="-285750"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GB" sz="1800" b="1" dirty="0" smtClean="0">
                <a:solidFill>
                  <a:schemeClr val="tx2">
                    <a:lumMod val="50000"/>
                  </a:schemeClr>
                </a:solidFill>
              </a:rPr>
              <a:t>Toiletries</a:t>
            </a:r>
          </a:p>
          <a:p>
            <a:pPr marL="285750" indent="-285750"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GB" sz="1800" b="1" dirty="0" smtClean="0">
                <a:solidFill>
                  <a:schemeClr val="tx2">
                    <a:lumMod val="50000"/>
                  </a:schemeClr>
                </a:solidFill>
              </a:rPr>
              <a:t>Medication</a:t>
            </a:r>
          </a:p>
          <a:p>
            <a:pPr marL="285750" indent="-285750"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GB" sz="1800" b="1" dirty="0" smtClean="0">
                <a:solidFill>
                  <a:schemeClr val="tx2">
                    <a:lumMod val="50000"/>
                  </a:schemeClr>
                </a:solidFill>
              </a:rPr>
              <a:t>Sun cream, sun hat</a:t>
            </a:r>
          </a:p>
          <a:p>
            <a:pPr marL="285750" indent="-285750"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GB" sz="1800" b="1" dirty="0" smtClean="0">
                <a:solidFill>
                  <a:schemeClr val="tx2">
                    <a:lumMod val="50000"/>
                  </a:schemeClr>
                </a:solidFill>
              </a:rPr>
              <a:t>Waterproofs</a:t>
            </a:r>
          </a:p>
          <a:p>
            <a:pPr marL="285750" indent="-285750"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GB" sz="1800" b="1" dirty="0" smtClean="0">
                <a:solidFill>
                  <a:schemeClr val="tx2">
                    <a:lumMod val="50000"/>
                  </a:schemeClr>
                </a:solidFill>
              </a:rPr>
              <a:t>Water bottle </a:t>
            </a:r>
            <a:endParaRPr lang="en-GB" sz="18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5" name="Google Shape;105;p14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9" name="Google Shape;103;p14"/>
          <p:cNvSpPr txBox="1">
            <a:spLocks noGrp="1"/>
          </p:cNvSpPr>
          <p:nvPr>
            <p:ph type="body" idx="1"/>
          </p:nvPr>
        </p:nvSpPr>
        <p:spPr>
          <a:xfrm>
            <a:off x="4673243" y="1146494"/>
            <a:ext cx="3286200" cy="273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>
              <a:buClr>
                <a:schemeClr val="dk1"/>
              </a:buClr>
              <a:buSzPts val="1100"/>
              <a:buNone/>
            </a:pPr>
            <a:r>
              <a:rPr lang="en-GB" sz="1800" b="1" dirty="0" smtClean="0">
                <a:solidFill>
                  <a:schemeClr val="accent5">
                    <a:lumMod val="75000"/>
                  </a:schemeClr>
                </a:solidFill>
              </a:rPr>
              <a:t>x </a:t>
            </a:r>
            <a:r>
              <a:rPr lang="en-GB" sz="1800" b="1" strike="sngStrike" dirty="0" smtClean="0">
                <a:solidFill>
                  <a:schemeClr val="accent5">
                    <a:lumMod val="75000"/>
                  </a:schemeClr>
                </a:solidFill>
              </a:rPr>
              <a:t>Mobile phones</a:t>
            </a:r>
          </a:p>
          <a:p>
            <a:pPr marL="0" indent="0">
              <a:buClr>
                <a:schemeClr val="dk1"/>
              </a:buClr>
              <a:buSzPts val="1100"/>
              <a:buNone/>
            </a:pPr>
            <a:r>
              <a:rPr lang="en-GB" sz="1800" b="1" dirty="0" smtClean="0">
                <a:solidFill>
                  <a:schemeClr val="accent5">
                    <a:lumMod val="75000"/>
                  </a:schemeClr>
                </a:solidFill>
              </a:rPr>
              <a:t>x </a:t>
            </a:r>
            <a:r>
              <a:rPr lang="en-GB" sz="1800" b="1" strike="sngStrike" dirty="0" smtClean="0">
                <a:solidFill>
                  <a:schemeClr val="accent5">
                    <a:lumMod val="75000"/>
                  </a:schemeClr>
                </a:solidFill>
              </a:rPr>
              <a:t>Technological items</a:t>
            </a:r>
          </a:p>
          <a:p>
            <a:pPr marL="0" indent="0">
              <a:buClr>
                <a:schemeClr val="dk1"/>
              </a:buClr>
              <a:buSzPts val="1100"/>
              <a:buNone/>
            </a:pPr>
            <a:r>
              <a:rPr lang="en-GB" sz="1800" b="1" dirty="0" smtClean="0">
                <a:solidFill>
                  <a:schemeClr val="accent5">
                    <a:lumMod val="75000"/>
                  </a:schemeClr>
                </a:solidFill>
              </a:rPr>
              <a:t>x </a:t>
            </a:r>
            <a:r>
              <a:rPr lang="en-GB" sz="1800" b="1" strike="sngStrike" dirty="0" smtClean="0">
                <a:solidFill>
                  <a:schemeClr val="accent5">
                    <a:lumMod val="75000"/>
                  </a:schemeClr>
                </a:solidFill>
              </a:rPr>
              <a:t>Spending money</a:t>
            </a:r>
          </a:p>
          <a:p>
            <a:pPr marL="0" indent="0">
              <a:buClr>
                <a:schemeClr val="dk1"/>
              </a:buClr>
              <a:buSzPts val="1100"/>
              <a:buNone/>
            </a:pPr>
            <a:r>
              <a:rPr lang="en-GB" sz="1800" b="1" dirty="0" smtClean="0">
                <a:solidFill>
                  <a:schemeClr val="accent5">
                    <a:lumMod val="75000"/>
                  </a:schemeClr>
                </a:solidFill>
              </a:rPr>
              <a:t>x </a:t>
            </a:r>
            <a:r>
              <a:rPr lang="en-GB" sz="1800" b="1" strike="sngStrike" dirty="0" smtClean="0">
                <a:solidFill>
                  <a:schemeClr val="accent5">
                    <a:lumMod val="75000"/>
                  </a:schemeClr>
                </a:solidFill>
              </a:rPr>
              <a:t>Valuables</a:t>
            </a:r>
          </a:p>
          <a:p>
            <a:pPr marL="0" indent="0">
              <a:buClr>
                <a:schemeClr val="dk1"/>
              </a:buClr>
              <a:buSzPts val="1100"/>
              <a:buNone/>
            </a:pPr>
            <a:r>
              <a:rPr lang="en-GB" sz="1800" b="1" dirty="0" smtClean="0">
                <a:solidFill>
                  <a:schemeClr val="accent5">
                    <a:lumMod val="75000"/>
                  </a:schemeClr>
                </a:solidFill>
              </a:rPr>
              <a:t>x </a:t>
            </a:r>
            <a:r>
              <a:rPr lang="en-GB" sz="1800" b="1" strike="sngStrike" dirty="0" smtClean="0">
                <a:solidFill>
                  <a:schemeClr val="accent5">
                    <a:lumMod val="75000"/>
                  </a:schemeClr>
                </a:solidFill>
              </a:rPr>
              <a:t>Party clothes</a:t>
            </a:r>
          </a:p>
          <a:p>
            <a:pPr marL="0" indent="0">
              <a:buClr>
                <a:schemeClr val="dk1"/>
              </a:buClr>
              <a:buSzPts val="1100"/>
              <a:buNone/>
            </a:pPr>
            <a:r>
              <a:rPr lang="en-GB" sz="1800" b="1" dirty="0" smtClean="0">
                <a:solidFill>
                  <a:schemeClr val="accent5">
                    <a:lumMod val="75000"/>
                  </a:schemeClr>
                </a:solidFill>
              </a:rPr>
              <a:t>x </a:t>
            </a:r>
            <a:r>
              <a:rPr lang="en-GB" sz="1800" b="1" strike="sngStrike" dirty="0" smtClean="0">
                <a:solidFill>
                  <a:schemeClr val="accent5">
                    <a:lumMod val="75000"/>
                  </a:schemeClr>
                </a:solidFill>
              </a:rPr>
              <a:t>SATs revision</a:t>
            </a:r>
          </a:p>
          <a:p>
            <a:pPr marL="0" indent="0">
              <a:buClr>
                <a:schemeClr val="dk1"/>
              </a:buClr>
              <a:buSzPts val="1100"/>
              <a:buNone/>
            </a:pPr>
            <a:r>
              <a:rPr lang="en-GB" sz="1800" b="1" dirty="0" smtClean="0">
                <a:solidFill>
                  <a:schemeClr val="accent5">
                    <a:lumMod val="75000"/>
                  </a:schemeClr>
                </a:solidFill>
              </a:rPr>
              <a:t>x </a:t>
            </a:r>
            <a:r>
              <a:rPr lang="en-GB" sz="1800" b="1" strike="sngStrike" dirty="0" smtClean="0">
                <a:solidFill>
                  <a:schemeClr val="accent5">
                    <a:lumMod val="75000"/>
                  </a:schemeClr>
                </a:solidFill>
              </a:rPr>
              <a:t>Inhibitions</a:t>
            </a:r>
            <a:endParaRPr lang="en-GB" sz="1800" strike="sngStrike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396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3"/>
          <p:cNvSpPr txBox="1">
            <a:spLocks noGrp="1"/>
          </p:cNvSpPr>
          <p:nvPr>
            <p:ph type="title" idx="4294967295"/>
          </p:nvPr>
        </p:nvSpPr>
        <p:spPr>
          <a:xfrm>
            <a:off x="2542523" y="137665"/>
            <a:ext cx="3817026" cy="61860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  <a:shade val="30000"/>
                  <a:satMod val="115000"/>
                </a:schemeClr>
              </a:gs>
              <a:gs pos="50000">
                <a:schemeClr val="accent4">
                  <a:lumMod val="75000"/>
                  <a:shade val="67500"/>
                  <a:satMod val="115000"/>
                </a:schemeClr>
              </a:gs>
              <a:gs pos="100000">
                <a:schemeClr val="accent4">
                  <a:lumMod val="7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57150" dist="19050" dir="5400000" algn="bl" rotWithShape="0">
              <a:schemeClr val="dk1">
                <a:alpha val="72000"/>
              </a:schemeClr>
            </a:outerShdw>
            <a:softEdge rad="31750"/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2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Essentials</a:t>
            </a:r>
            <a:endParaRPr sz="32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76" name="Google Shape;176;p23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r="49598" b="7938"/>
          <a:stretch/>
        </p:blipFill>
        <p:spPr>
          <a:xfrm>
            <a:off x="1386158" y="814695"/>
            <a:ext cx="2483478" cy="417085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9996" y="1063602"/>
            <a:ext cx="4351654" cy="30789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992357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6"/>
          <p:cNvSpPr txBox="1">
            <a:spLocks noGrp="1"/>
          </p:cNvSpPr>
          <p:nvPr>
            <p:ph type="ctrTitle"/>
          </p:nvPr>
        </p:nvSpPr>
        <p:spPr>
          <a:xfrm>
            <a:off x="855300" y="2133414"/>
            <a:ext cx="7433400" cy="457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 dirty="0" smtClean="0"/>
              <a:t>Questions Welcome!</a:t>
            </a:r>
            <a:endParaRPr sz="6000" dirty="0"/>
          </a:p>
        </p:txBody>
      </p:sp>
      <p:sp>
        <p:nvSpPr>
          <p:cNvPr id="121" name="Google Shape;121;p16"/>
          <p:cNvSpPr txBox="1">
            <a:spLocks noGrp="1"/>
          </p:cNvSpPr>
          <p:nvPr>
            <p:ph type="subTitle" idx="1"/>
          </p:nvPr>
        </p:nvSpPr>
        <p:spPr>
          <a:xfrm>
            <a:off x="855300" y="2611677"/>
            <a:ext cx="7433400" cy="39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Thank you for coming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06850979"/>
      </p:ext>
    </p:extLst>
  </p:cSld>
  <p:clrMapOvr>
    <a:masterClrMapping/>
  </p:clrMapOvr>
</p:sld>
</file>

<file path=ppt/theme/theme1.xml><?xml version="1.0" encoding="utf-8"?>
<a:theme xmlns:a="http://schemas.openxmlformats.org/drawingml/2006/main" name="Salisbury template">
  <a:themeElements>
    <a:clrScheme name="Custom 347">
      <a:dk1>
        <a:srgbClr val="2A3D41"/>
      </a:dk1>
      <a:lt1>
        <a:srgbClr val="FFFFFF"/>
      </a:lt1>
      <a:dk2>
        <a:srgbClr val="9EA7AA"/>
      </a:dk2>
      <a:lt2>
        <a:srgbClr val="E5ECE4"/>
      </a:lt2>
      <a:accent1>
        <a:srgbClr val="7FA03F"/>
      </a:accent1>
      <a:accent2>
        <a:srgbClr val="364B3C"/>
      </a:accent2>
      <a:accent3>
        <a:srgbClr val="2F7A87"/>
      </a:accent3>
      <a:accent4>
        <a:srgbClr val="69CCF5"/>
      </a:accent4>
      <a:accent5>
        <a:srgbClr val="2182B6"/>
      </a:accent5>
      <a:accent6>
        <a:srgbClr val="83B1BF"/>
      </a:accent6>
      <a:hlink>
        <a:srgbClr val="598307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351</Words>
  <Application>Microsoft Office PowerPoint</Application>
  <PresentationFormat>On-screen Show (16:9)</PresentationFormat>
  <Paragraphs>69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Cormorant Unicase SemiBold</vt:lpstr>
      <vt:lpstr>Wingdings</vt:lpstr>
      <vt:lpstr>Baskerville Old Face</vt:lpstr>
      <vt:lpstr>Tw Cen MT Condensed</vt:lpstr>
      <vt:lpstr>Century Gothic</vt:lpstr>
      <vt:lpstr>Caladea</vt:lpstr>
      <vt:lpstr>Arial</vt:lpstr>
      <vt:lpstr>Salisbury template</vt:lpstr>
      <vt:lpstr>PowerPoint Presentation</vt:lpstr>
      <vt:lpstr>Location</vt:lpstr>
      <vt:lpstr>Key Information</vt:lpstr>
      <vt:lpstr>Activities</vt:lpstr>
      <vt:lpstr>2022-23</vt:lpstr>
      <vt:lpstr>Payment</vt:lpstr>
      <vt:lpstr>Contact &amp; Admin.</vt:lpstr>
      <vt:lpstr>Preparation</vt:lpstr>
      <vt:lpstr>Essentials</vt:lpstr>
      <vt:lpstr>Questions Welcome!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information</dc:title>
  <dc:creator>Jamil Francis</dc:creator>
  <cp:lastModifiedBy>Jamil Francis</cp:lastModifiedBy>
  <cp:revision>17</cp:revision>
  <dcterms:modified xsi:type="dcterms:W3CDTF">2023-10-03T15:38:37Z</dcterms:modified>
</cp:coreProperties>
</file>