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21"/>
  </p:handoutMasterIdLst>
  <p:sldIdLst>
    <p:sldId id="256" r:id="rId2"/>
    <p:sldId id="257" r:id="rId3"/>
    <p:sldId id="258" r:id="rId4"/>
    <p:sldId id="265" r:id="rId5"/>
    <p:sldId id="266" r:id="rId6"/>
    <p:sldId id="267" r:id="rId7"/>
    <p:sldId id="270" r:id="rId8"/>
    <p:sldId id="260" r:id="rId9"/>
    <p:sldId id="261" r:id="rId10"/>
    <p:sldId id="262" r:id="rId11"/>
    <p:sldId id="278" r:id="rId12"/>
    <p:sldId id="263" r:id="rId13"/>
    <p:sldId id="272" r:id="rId14"/>
    <p:sldId id="273" r:id="rId15"/>
    <p:sldId id="275" r:id="rId16"/>
    <p:sldId id="276" r:id="rId17"/>
    <p:sldId id="280" r:id="rId18"/>
    <p:sldId id="277" r:id="rId19"/>
    <p:sldId id="279" r:id="rId20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84521" autoAdjust="0"/>
  </p:normalViewPr>
  <p:slideViewPr>
    <p:cSldViewPr snapToGrid="0">
      <p:cViewPr>
        <p:scale>
          <a:sx n="100" d="100"/>
          <a:sy n="100" d="100"/>
        </p:scale>
        <p:origin x="72" y="-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C9A0B-B0AD-4B6E-A296-52CE00D58C8C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D4F9C-4D31-4091-AC6A-366A44EE6F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874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104383"/>
            <a:ext cx="8001000" cy="2971801"/>
          </a:xfrm>
        </p:spPr>
        <p:txBody>
          <a:bodyPr>
            <a:normAutofit/>
          </a:bodyPr>
          <a:lstStyle/>
          <a:p>
            <a:r>
              <a:rPr lang="en-GB" sz="6600" dirty="0" smtClean="0"/>
              <a:t>End of KS2 Assessments</a:t>
            </a:r>
            <a:endParaRPr lang="en-GB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396192"/>
            <a:ext cx="6400800" cy="1947333"/>
          </a:xfrm>
        </p:spPr>
        <p:txBody>
          <a:bodyPr/>
          <a:lstStyle/>
          <a:p>
            <a:r>
              <a:rPr lang="en-GB" sz="7200" dirty="0" smtClean="0"/>
              <a:t>2023-24</a:t>
            </a:r>
            <a:endParaRPr lang="en-GB" dirty="0"/>
          </a:p>
        </p:txBody>
      </p:sp>
      <p:pic>
        <p:nvPicPr>
          <p:cNvPr id="1028" name="Picture 4" descr="SATS Information For Parents - St John Fisher RC Primary Schoo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528" b="82778" l="9297" r="89766">
                        <a14:foregroundMark x1="28516" y1="42500" x2="72578" y2="46944"/>
                        <a14:foregroundMark x1="66484" y1="29583" x2="79219" y2="45972"/>
                        <a14:foregroundMark x1="83672" y1="31806" x2="77891" y2="71944"/>
                        <a14:foregroundMark x1="77188" y1="74861" x2="62813" y2="67361"/>
                        <a14:foregroundMark x1="65547" y1="71389" x2="72422" y2="76528"/>
                        <a14:foregroundMark x1="71641" y1="77500" x2="71641" y2="77500"/>
                        <a14:foregroundMark x1="69297" y1="76667" x2="69297" y2="76667"/>
                        <a14:foregroundMark x1="67813" y1="75278" x2="67813" y2="75278"/>
                        <a14:foregroundMark x1="78906" y1="80139" x2="78906" y2="80139"/>
                        <a14:foregroundMark x1="85156" y1="30556" x2="60547" y2="18472"/>
                        <a14:foregroundMark x1="59219" y1="17500" x2="37266" y2="17500"/>
                        <a14:foregroundMark x1="24531" y1="21944" x2="33594" y2="19028"/>
                        <a14:foregroundMark x1="59062" y1="16389" x2="63516" y2="15833"/>
                        <a14:foregroundMark x1="70313" y1="19306" x2="75156" y2="20694"/>
                        <a14:foregroundMark x1="85156" y1="29167" x2="86641" y2="28194"/>
                        <a14:foregroundMark x1="33359" y1="72639" x2="37656" y2="71944"/>
                        <a14:foregroundMark x1="37578" y1="72361" x2="42656" y2="71389"/>
                        <a14:foregroundMark x1="54297" y1="70278" x2="60703" y2="73056"/>
                        <a14:foregroundMark x1="31094" y1="17778" x2="33281" y2="16667"/>
                        <a14:foregroundMark x1="58438" y1="16111" x2="56250" y2="15417"/>
                        <a14:foregroundMark x1="68047" y1="18611" x2="66094" y2="17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50" t="12287" r="11276" b="17749"/>
          <a:stretch/>
        </p:blipFill>
        <p:spPr bwMode="auto">
          <a:xfrm>
            <a:off x="5043958" y="3096307"/>
            <a:ext cx="7066150" cy="3507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0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3619" y="766084"/>
            <a:ext cx="1131490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Aims</a:t>
            </a:r>
            <a:r>
              <a:rPr lang="en-GB" sz="2800" u="sng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 </a:t>
            </a:r>
            <a:endParaRPr lang="en-GB" sz="28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want you to have a better understanding of what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children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 be expected to do in the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SATs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want you to be aware of: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the SATs are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long each Paper is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</a:t>
            </a:r>
          </a:p>
          <a:p>
            <a:pPr marL="342900" indent="-342900">
              <a:buFontTx/>
              <a:buChar char="-"/>
            </a:pP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you can support your child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tests are in place to track children’s progress from Key Stage One, so it’s a great chance to recognise how far they’ve come!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08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6838" y="853987"/>
            <a:ext cx="108151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week commencing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en-GB" sz="24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May, </a:t>
            </a:r>
          </a:p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children will be sitting a week of tests. 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timetable for that week is as follows: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Monday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en-GB" sz="24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–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Grammar Punctuation and Spelling Papers 1 and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  <a:p>
            <a:pPr>
              <a:lnSpc>
                <a:spcPct val="200000"/>
              </a:lnSpc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Tuesday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lang="en-GB" sz="24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–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Reading Paper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Wednesday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en-GB" sz="24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–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Maths Arithmetic Paper 1 and Maths Reasoning Paper 2</a:t>
            </a:r>
          </a:p>
          <a:p>
            <a:pPr>
              <a:lnSpc>
                <a:spcPct val="200000"/>
              </a:lnSpc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Thursday 16</a:t>
            </a:r>
            <a:r>
              <a:rPr lang="en-GB" sz="24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May –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Maths Reasoning Paper 3 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17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8065" y="5761222"/>
            <a:ext cx="8603674" cy="830997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results of the grammar paper and spelling test are added </a:t>
            </a:r>
            <a:endParaRPr lang="en-GB" sz="2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together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give a combined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score out of 70.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14616"/>
          <a:stretch/>
        </p:blipFill>
        <p:spPr>
          <a:xfrm>
            <a:off x="1" y="0"/>
            <a:ext cx="4688378" cy="2724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14555"/>
          <a:stretch/>
        </p:blipFill>
        <p:spPr>
          <a:xfrm>
            <a:off x="4796442" y="-1287"/>
            <a:ext cx="4742739" cy="27256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8064" y="2724333"/>
            <a:ext cx="534891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 1: questions</a:t>
            </a:r>
          </a:p>
          <a:p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 minutes</a:t>
            </a:r>
          </a:p>
          <a:p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 questions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be completed </a:t>
            </a:r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Marked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 of 50 as </a:t>
            </a: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the questions are worth 1 mark</a:t>
            </a:r>
            <a:endParaRPr lang="en-GB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27469" y="2724333"/>
            <a:ext cx="6375861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 2: spelling</a:t>
            </a:r>
          </a:p>
          <a:p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time limit because the spellings and example sentences are read out by the test administrator (usually the class teacher)</a:t>
            </a:r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spellings</a:t>
            </a:r>
          </a:p>
          <a:p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Marked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 of </a:t>
            </a: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endParaRPr lang="en-GB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06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1048" y="896556"/>
            <a:ext cx="1100104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grammar paper tests your child’s ability in 7 areas: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Grammatical terms / word classes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Functions of sentences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Combining words, phrases and clauses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Verb forms, tenses and consistency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Punctuation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Vocabulary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Standard English and formality</a:t>
            </a:r>
          </a:p>
        </p:txBody>
      </p:sp>
    </p:spTree>
    <p:extLst>
      <p:ext uri="{BB962C8B-B14F-4D97-AF65-F5344CB8AC3E}">
        <p14:creationId xmlns:p14="http://schemas.microsoft.com/office/powerpoint/2010/main" val="44205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6226" y="146116"/>
            <a:ext cx="965098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GB" sz="24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 paper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also made up of different types of questions:</a:t>
            </a:r>
          </a:p>
          <a:p>
            <a:endParaRPr lang="en-GB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Multiple-choice </a:t>
            </a:r>
            <a:r>
              <a:rPr lang="en-GB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answers </a:t>
            </a:r>
            <a:endParaRPr lang="en-GB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lang="en-GB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questions, you do not need to do any writing. Read the instructions </a:t>
            </a:r>
            <a:endParaRPr lang="en-GB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carefully </a:t>
            </a:r>
            <a:r>
              <a:rPr lang="en-GB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that you know how to answer each question. </a:t>
            </a:r>
            <a:endParaRPr lang="en-GB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943" y="2130326"/>
            <a:ext cx="5880896" cy="23523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6226" y="4482684"/>
            <a:ext cx="120554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Short </a:t>
            </a:r>
            <a:r>
              <a:rPr lang="en-GB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answers </a:t>
            </a:r>
            <a:r>
              <a:rPr lang="en-GB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questions are followed by a line or a box. This shows that you need to write a word, a few words or a sentence.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263" y="5311714"/>
            <a:ext cx="5835431" cy="134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86" y="1853257"/>
            <a:ext cx="5879870" cy="42505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9986" y="163129"/>
            <a:ext cx="101713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GB" sz="24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spelling </a:t>
            </a:r>
            <a:r>
              <a:rPr lang="en-GB" sz="2400" u="sng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usually administered by the class teacher.</a:t>
            </a:r>
          </a:p>
          <a:p>
            <a:endParaRPr lang="en-GB" sz="2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is the example script: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915" y="2761823"/>
            <a:ext cx="5636674" cy="363897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63915" y="1930826"/>
            <a:ext cx="49851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is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the answer booklet looks like: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72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0060" y="3519557"/>
            <a:ext cx="1146948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en-GB" sz="24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hour</a:t>
            </a:r>
          </a:p>
          <a:p>
            <a:endParaRPr lang="en-GB" sz="24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reading booklet consists of 3 texts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answer booklet usually has 39 / 40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 to be completed </a:t>
            </a:r>
            <a:endParaRPr lang="en-GB" sz="2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Marked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 of 50 as some questions are worth more than one mark.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96383" cy="266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14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692" y="210755"/>
            <a:ext cx="11887200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reading paper tests your child’s ability in 8 areas:</a:t>
            </a:r>
          </a:p>
          <a:p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 / explain the meaning of words in context.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Retrieve and record information / identify key details from a text.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Summarise main ideas from more than one paragraph.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Make inferences and explain and justify them with evidence from the text.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Predict what might happen from details implied and stated.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 / explain how information or narrative contributes to the meaning of the text as a whole.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 / explain how meaning is enhance through choice of words and phrases.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Make comparisons within the text.</a:t>
            </a:r>
          </a:p>
          <a:p>
            <a:pPr>
              <a:lnSpc>
                <a:spcPct val="150000"/>
              </a:lnSpc>
            </a:pPr>
            <a:endParaRPr lang="en-GB" sz="1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rabicPeriod"/>
            </a:pPr>
            <a:endParaRPr lang="en-GB" sz="2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33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7818" y="279547"/>
            <a:ext cx="1179368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reading paper consists of a variety of question types:</a:t>
            </a:r>
          </a:p>
          <a:p>
            <a:endParaRPr lang="en-GB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Short </a:t>
            </a:r>
            <a:r>
              <a:rPr lang="en-GB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answers </a:t>
            </a:r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 are followed by a short line or box. This shows that you </a:t>
            </a: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need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only write a word or a few words in your answer. </a:t>
            </a:r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Several </a:t>
            </a:r>
            <a:r>
              <a:rPr lang="en-GB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 answers </a:t>
            </a:r>
            <a:endParaRPr lang="en-GB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 are followed by a few lines. This gives you space to write more words or a sentence or two. </a:t>
            </a:r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223" y="2148407"/>
            <a:ext cx="6810375" cy="12477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042"/>
          <a:stretch/>
        </p:blipFill>
        <p:spPr>
          <a:xfrm>
            <a:off x="1895302" y="4849565"/>
            <a:ext cx="6809296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07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2561" y="152753"/>
            <a:ext cx="1180776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Longer </a:t>
            </a:r>
            <a:r>
              <a:rPr lang="en-GB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answers </a:t>
            </a:r>
            <a:endParaRPr lang="en-GB" sz="28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 are followed by more answer lines. This shows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longer, more detailed answer is needed to explain your opinion. 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write in full sentences if you want to. </a:t>
            </a:r>
            <a:endParaRPr lang="en-GB" sz="2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2560" y="2861187"/>
            <a:ext cx="55108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previous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years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the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 was most heavily weighted towards testing the children’s inferencing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skills, often using questions that require longer more detailed answers that are worth 3 points: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825" y="1928917"/>
            <a:ext cx="6215502" cy="469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0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5848" y="86374"/>
            <a:ext cx="112083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Selected answers </a:t>
            </a:r>
          </a:p>
          <a:p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some questions you do not need to write anything at all and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should tick, draw lines to, or circle your answer. Read the instructions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carefully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that you know how to answer the question.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21" y="2104229"/>
            <a:ext cx="5560162" cy="28841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5145" y="3091597"/>
            <a:ext cx="6196705" cy="288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99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56309" y="5766160"/>
            <a:ext cx="8927871" cy="830997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results of the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arithmetic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 and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2 reasoning papers </a:t>
            </a:r>
          </a:p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added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together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give a combined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score out of 110.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8519"/>
          <a:stretch/>
        </p:blipFill>
        <p:spPr>
          <a:xfrm>
            <a:off x="1" y="1"/>
            <a:ext cx="3749040" cy="26000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943" r="7910"/>
          <a:stretch/>
        </p:blipFill>
        <p:spPr>
          <a:xfrm>
            <a:off x="3812413" y="-16449"/>
            <a:ext cx="3773977" cy="26183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r="8975"/>
          <a:stretch/>
        </p:blipFill>
        <p:spPr>
          <a:xfrm>
            <a:off x="7649763" y="-12381"/>
            <a:ext cx="3730362" cy="262483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8064" y="2724333"/>
            <a:ext cx="534891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 1: arithmetic</a:t>
            </a:r>
          </a:p>
          <a:p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 minutes</a:t>
            </a:r>
          </a:p>
          <a:p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 questions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be completed </a:t>
            </a:r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Marked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 of </a:t>
            </a: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 as the long division and long multiplication questions are marked out of 2</a:t>
            </a:r>
            <a:endParaRPr lang="en-GB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86153" y="2730404"/>
            <a:ext cx="637586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Papers 2 and 3: reasoning</a:t>
            </a:r>
          </a:p>
          <a:p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 minutes each</a:t>
            </a:r>
          </a:p>
          <a:p>
            <a:endParaRPr lang="en-GB" sz="2000" u="sng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Number of questions vary as does the </a:t>
            </a:r>
          </a:p>
          <a:p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number of marks given for each answer</a:t>
            </a:r>
          </a:p>
          <a:p>
            <a:endParaRPr lang="en-GB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Both </a:t>
            </a: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papers are marked out 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lang="en-GB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</a:t>
            </a:r>
            <a:endParaRPr lang="en-GB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50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0016" y="1079049"/>
            <a:ext cx="48540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GB" sz="2400" u="sng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arithmetic paper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about pure mathematics using written and mental strategies.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855" y="395480"/>
            <a:ext cx="6709376" cy="283748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0885" y="3722051"/>
            <a:ext cx="40149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demonstrating use of the correct method, a mark can be gained from the questions worth 2 marks even if the child has got the actual answer wrong.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369" y="3530859"/>
            <a:ext cx="6724650" cy="283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60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0225" y="1946827"/>
            <a:ext cx="98409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of the questions involve reasoning where to place numbers.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22" y="2898811"/>
            <a:ext cx="5705311" cy="27094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730" y="3320018"/>
            <a:ext cx="5793171" cy="28303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4922" y="204693"/>
            <a:ext cx="118039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GB" sz="2400" u="sng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maths reasoning papers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test the children’s ability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use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their 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mathematical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skills to solve problems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The children need to interpret what mathematical knowledge or processes are being presented in the question.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83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4112" y="521401"/>
            <a:ext cx="53410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of the questions involve reasoning with word problems.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12" y="1972313"/>
            <a:ext cx="5211498" cy="337904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61700" y="1223429"/>
            <a:ext cx="4930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of the questions involve using their understanding of geometry.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389" y="2750031"/>
            <a:ext cx="4294174" cy="396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7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1712" y="159451"/>
            <a:ext cx="10478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Remember, they are </a:t>
            </a:r>
            <a:r>
              <a:rPr lang="en-GB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Stage Two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tests, not Year Six tests.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412" y="1007176"/>
            <a:ext cx="10478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some are simpler (year 3/4 level)…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67649" y="1006934"/>
            <a:ext cx="8353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…some are trickier!</a:t>
            </a:r>
            <a:endParaRPr lang="en-GB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12860"/>
          <a:stretch/>
        </p:blipFill>
        <p:spPr>
          <a:xfrm>
            <a:off x="227412" y="1562100"/>
            <a:ext cx="5616183" cy="3448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50" y="1709198"/>
            <a:ext cx="5200650" cy="479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782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582" y="514024"/>
            <a:ext cx="1160584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can you do to help your child?</a:t>
            </a:r>
          </a:p>
          <a:p>
            <a:endParaRPr lang="en-GB" sz="2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Make sure your child reads every day and ask them about what they are reading.</a:t>
            </a:r>
          </a:p>
          <a:p>
            <a:endParaRPr lang="en-GB" sz="11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Help your child learn the spelling rules taught at school.</a:t>
            </a:r>
          </a:p>
          <a:p>
            <a:pPr marL="342900" indent="-342900">
              <a:buFontTx/>
              <a:buChar char="-"/>
            </a:pPr>
            <a:endParaRPr lang="en-GB" sz="11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Ensure your child is secure in their times tables – they can do this by using ‘Times Tables </a:t>
            </a:r>
            <a:r>
              <a:rPr lang="en-GB" sz="24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Rockstars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’.</a:t>
            </a:r>
          </a:p>
          <a:p>
            <a:pPr marL="342900" indent="-342900">
              <a:buFontTx/>
              <a:buChar char="-"/>
            </a:pPr>
            <a:endParaRPr lang="en-GB" sz="11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Ensure your child completes their </a:t>
            </a:r>
            <a:r>
              <a:rPr lang="en-GB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n-GB" sz="24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athletics</a:t>
            </a: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homework every week.</a:t>
            </a:r>
          </a:p>
          <a:p>
            <a:pPr marL="342900" indent="-342900">
              <a:buFontTx/>
              <a:buChar char="-"/>
            </a:pPr>
            <a:endParaRPr lang="en-GB" sz="16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Ensure </a:t>
            </a: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your child sleeps 10 hours a night and eats healthily.</a:t>
            </a:r>
          </a:p>
          <a:p>
            <a:pPr marL="342900" indent="-342900">
              <a:buFontTx/>
              <a:buChar char="-"/>
            </a:pPr>
            <a:endParaRPr lang="en-GB"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your child is unwell on the day of the test, please call the school as soon as possible to decide together what to do.</a:t>
            </a:r>
          </a:p>
        </p:txBody>
      </p:sp>
      <p:sp>
        <p:nvSpPr>
          <p:cNvPr id="3" name="Rectangle 2"/>
          <p:cNvSpPr/>
          <p:nvPr/>
        </p:nvSpPr>
        <p:spPr>
          <a:xfrm>
            <a:off x="278507" y="5696099"/>
            <a:ext cx="11255996" cy="730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remember that the SATs do not define your child!</a:t>
            </a:r>
          </a:p>
        </p:txBody>
      </p:sp>
    </p:spTree>
    <p:extLst>
      <p:ext uri="{BB962C8B-B14F-4D97-AF65-F5344CB8AC3E}">
        <p14:creationId xmlns:p14="http://schemas.microsoft.com/office/powerpoint/2010/main" val="255220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6023" y="510145"/>
            <a:ext cx="11255996" cy="1169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5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Any questions?</a:t>
            </a:r>
            <a:endParaRPr lang="en-GB" sz="5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Top 3 Questions to Ask at the End of Every Interview – DAVR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79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86224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403</TotalTime>
  <Words>1013</Words>
  <Application>Microsoft Office PowerPoint</Application>
  <PresentationFormat>Widescreen</PresentationFormat>
  <Paragraphs>151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Century Gothic</vt:lpstr>
      <vt:lpstr>Tahoma</vt:lpstr>
      <vt:lpstr>Wingdings 3</vt:lpstr>
      <vt:lpstr>Slice</vt:lpstr>
      <vt:lpstr>End of KS2 Assessments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to Year 6</dc:title>
  <dc:creator>O'Connor, Gabrielle</dc:creator>
  <cp:lastModifiedBy>Jamil Francis</cp:lastModifiedBy>
  <cp:revision>45</cp:revision>
  <cp:lastPrinted>2018-10-03T11:34:38Z</cp:lastPrinted>
  <dcterms:created xsi:type="dcterms:W3CDTF">2017-10-04T11:19:24Z</dcterms:created>
  <dcterms:modified xsi:type="dcterms:W3CDTF">2024-01-24T09:20:03Z</dcterms:modified>
</cp:coreProperties>
</file>