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5" autoAdjust="0"/>
    <p:restoredTop sz="94660"/>
  </p:normalViewPr>
  <p:slideViewPr>
    <p:cSldViewPr snapToGrid="0">
      <p:cViewPr varScale="1">
        <p:scale>
          <a:sx n="77" d="100"/>
          <a:sy n="77"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914370A-EEC4-49AC-A06E-5E6B3AFBAAD8}" type="datetimeFigureOut">
              <a:rPr lang="en-GB" smtClean="0"/>
              <a:t>12/12/2022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407163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914370A-EEC4-49AC-A06E-5E6B3AFBAAD8}" type="datetimeFigureOut">
              <a:rPr lang="en-GB" smtClean="0"/>
              <a:t>12/12/2022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1001333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14370A-EEC4-49AC-A06E-5E6B3AFBAAD8}" type="datetimeFigureOut">
              <a:rPr lang="en-GB" smtClean="0"/>
              <a:t>12/12/2022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94998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914370A-EEC4-49AC-A06E-5E6B3AFBAAD8}" type="datetimeFigureOut">
              <a:rPr lang="en-GB" smtClean="0"/>
              <a:t>12/12/2022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639655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914370A-EEC4-49AC-A06E-5E6B3AFBAAD8}" type="datetimeFigureOut">
              <a:rPr lang="en-GB" smtClean="0"/>
              <a:t>12/12/2022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79070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914370A-EEC4-49AC-A06E-5E6B3AFBAAD8}" type="datetimeFigureOut">
              <a:rPr lang="en-GB" smtClean="0"/>
              <a:t>12/12/2022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3108466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4370A-EEC4-49AC-A06E-5E6B3AFBAAD8}" type="datetimeFigureOut">
              <a:rPr lang="en-GB" smtClean="0"/>
              <a:t>12/12/2022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298458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914370A-EEC4-49AC-A06E-5E6B3AFBAAD8}" type="datetimeFigureOut">
              <a:rPr lang="en-GB" smtClean="0"/>
              <a:t>12/12/2022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2960480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914370A-EEC4-49AC-A06E-5E6B3AFBAAD8}" type="datetimeFigureOut">
              <a:rPr lang="en-GB" smtClean="0"/>
              <a:t>12/12/2022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3984412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914370A-EEC4-49AC-A06E-5E6B3AFBAAD8}" type="datetimeFigureOut">
              <a:rPr lang="en-GB" smtClean="0"/>
              <a:t>12/12/2022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1259650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914370A-EEC4-49AC-A06E-5E6B3AFBAAD8}" type="datetimeFigureOut">
              <a:rPr lang="en-GB" smtClean="0"/>
              <a:t>12/12/2022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FC1EF-25E4-4073-AD74-A69E904B58A8}" type="slidenum">
              <a:rPr lang="en-GB" smtClean="0"/>
              <a:t>‹#›</a:t>
            </a:fld>
            <a:endParaRPr lang="en-GB"/>
          </a:p>
        </p:txBody>
      </p:sp>
    </p:spTree>
    <p:extLst>
      <p:ext uri="{BB962C8B-B14F-4D97-AF65-F5344CB8AC3E}">
        <p14:creationId xmlns:p14="http://schemas.microsoft.com/office/powerpoint/2010/main" val="1505157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4370A-EEC4-49AC-A06E-5E6B3AFBAAD8}" type="datetimeFigureOut">
              <a:rPr lang="en-GB" smtClean="0"/>
              <a:t>12/12/2022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FC1EF-25E4-4073-AD74-A69E904B58A8}" type="slidenum">
              <a:rPr lang="en-GB" smtClean="0"/>
              <a:t>‹#›</a:t>
            </a:fld>
            <a:endParaRPr lang="en-GB"/>
          </a:p>
        </p:txBody>
      </p:sp>
    </p:spTree>
    <p:extLst>
      <p:ext uri="{BB962C8B-B14F-4D97-AF65-F5344CB8AC3E}">
        <p14:creationId xmlns:p14="http://schemas.microsoft.com/office/powerpoint/2010/main" val="282636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191" y="1221159"/>
            <a:ext cx="11498094" cy="4294424"/>
          </a:xfrm>
          <a:solidFill>
            <a:schemeClr val="accent2">
              <a:lumMod val="60000"/>
              <a:lumOff val="40000"/>
            </a:schemeClr>
          </a:solidFill>
          <a:ln w="76200">
            <a:solidFill>
              <a:schemeClr val="tx1"/>
            </a:solidFill>
          </a:ln>
        </p:spPr>
        <p:txBody>
          <a:bodyPr/>
          <a:lstStyle/>
          <a:p>
            <a:r>
              <a:rPr lang="en-GB" dirty="0"/>
              <a:t>  </a:t>
            </a:r>
            <a:r>
              <a:rPr lang="en-GB" dirty="0">
                <a:latin typeface="Bradley Hand ITC" panose="03070402050302030203" pitchFamily="66" charset="0"/>
              </a:rPr>
              <a:t>What have we been up to in Art club this term?</a:t>
            </a:r>
            <a:br>
              <a:rPr lang="en-GB" dirty="0">
                <a:latin typeface="Bradley Hand ITC" panose="03070402050302030203" pitchFamily="66" charset="0"/>
              </a:rPr>
            </a:br>
            <a:r>
              <a:rPr lang="en-GB" dirty="0">
                <a:latin typeface="Bradley Hand ITC" panose="03070402050302030203" pitchFamily="66" charset="0"/>
              </a:rPr>
              <a:t>                            </a:t>
            </a:r>
            <a:br>
              <a:rPr lang="en-GB" dirty="0">
                <a:latin typeface="Bradley Hand ITC" panose="03070402050302030203" pitchFamily="66" charset="0"/>
              </a:rPr>
            </a:br>
            <a:r>
              <a:rPr lang="en-GB" dirty="0">
                <a:latin typeface="Bradley Hand ITC" panose="03070402050302030203" pitchFamily="66" charset="0"/>
              </a:rPr>
              <a:t>                         Year 3 and Year 4</a:t>
            </a:r>
          </a:p>
        </p:txBody>
      </p:sp>
    </p:spTree>
    <p:extLst>
      <p:ext uri="{BB962C8B-B14F-4D97-AF65-F5344CB8AC3E}">
        <p14:creationId xmlns:p14="http://schemas.microsoft.com/office/powerpoint/2010/main" val="1488424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191" y="1221159"/>
            <a:ext cx="11498094" cy="4294424"/>
          </a:xfrm>
          <a:solidFill>
            <a:schemeClr val="accent2">
              <a:lumMod val="60000"/>
              <a:lumOff val="40000"/>
            </a:schemeClr>
          </a:solidFill>
          <a:ln w="76200">
            <a:solidFill>
              <a:schemeClr val="tx1"/>
            </a:solidFill>
          </a:ln>
        </p:spPr>
        <p:txBody>
          <a:bodyPr>
            <a:normAutofit fontScale="90000"/>
          </a:bodyPr>
          <a:lstStyle/>
          <a:p>
            <a:r>
              <a:rPr lang="en-GB" dirty="0"/>
              <a:t>           Year 3 began the year learning about </a:t>
            </a:r>
            <a:br>
              <a:rPr lang="en-GB" dirty="0"/>
            </a:br>
            <a:r>
              <a:rPr lang="en-GB" dirty="0"/>
              <a:t>                                Alma Thomas </a:t>
            </a:r>
            <a:br>
              <a:rPr lang="en-GB" dirty="0"/>
            </a:br>
            <a:r>
              <a:rPr lang="en-GB" dirty="0"/>
              <a:t>an American artist who was the first female black artist to go to university to do an art degree. She really wanted to promote art throughout the black communities in America during the 1950s, 60s and 70s. She wanted people to feel good about using colour to express themselves.</a:t>
            </a:r>
            <a:endParaRPr lang="en-GB" dirty="0">
              <a:latin typeface="Bradley Hand ITC" panose="03070402050302030203" pitchFamily="66" charset="0"/>
            </a:endParaRPr>
          </a:p>
        </p:txBody>
      </p:sp>
    </p:spTree>
    <p:extLst>
      <p:ext uri="{BB962C8B-B14F-4D97-AF65-F5344CB8AC3E}">
        <p14:creationId xmlns:p14="http://schemas.microsoft.com/office/powerpoint/2010/main" val="4183301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3080" y="1050587"/>
            <a:ext cx="5603132" cy="420234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473" y="915617"/>
            <a:ext cx="6313251" cy="4734938"/>
          </a:xfrm>
          <a:prstGeom prst="rect">
            <a:avLst/>
          </a:prstGeom>
        </p:spPr>
      </p:pic>
    </p:spTree>
    <p:extLst>
      <p:ext uri="{BB962C8B-B14F-4D97-AF65-F5344CB8AC3E}">
        <p14:creationId xmlns:p14="http://schemas.microsoft.com/office/powerpoint/2010/main" val="1158705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191" y="1018674"/>
            <a:ext cx="5116749" cy="4496909"/>
          </a:xfrm>
          <a:solidFill>
            <a:schemeClr val="accent2">
              <a:lumMod val="60000"/>
              <a:lumOff val="40000"/>
            </a:schemeClr>
          </a:solidFill>
          <a:ln w="76200">
            <a:solidFill>
              <a:schemeClr val="tx1"/>
            </a:solidFill>
          </a:ln>
        </p:spPr>
        <p:txBody>
          <a:bodyPr>
            <a:normAutofit fontScale="90000"/>
          </a:bodyPr>
          <a:lstStyle/>
          <a:p>
            <a:r>
              <a:rPr lang="en-GB" dirty="0"/>
              <a:t>Having begun an exploration of using colour, Year 3 went onto looking at the work of the expressionist artist Paul Klee, in particular his paintings of towns and villages.</a:t>
            </a:r>
            <a:endParaRPr lang="en-GB" dirty="0">
              <a:latin typeface="Bradley Hand ITC" panose="03070402050302030203" pitchFamily="66"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7880" y="184825"/>
            <a:ext cx="5376153" cy="4032115"/>
          </a:xfrm>
          <a:prstGeom prst="rect">
            <a:avLst/>
          </a:prstGeom>
        </p:spPr>
      </p:pic>
    </p:spTree>
    <p:extLst>
      <p:ext uri="{BB962C8B-B14F-4D97-AF65-F5344CB8AC3E}">
        <p14:creationId xmlns:p14="http://schemas.microsoft.com/office/powerpoint/2010/main" val="1661158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622" y="734438"/>
            <a:ext cx="3929978" cy="294748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38157" y="2242226"/>
            <a:ext cx="4630366" cy="347277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515979" y="1025793"/>
            <a:ext cx="6260828" cy="4695621"/>
          </a:xfrm>
          <a:prstGeom prst="rect">
            <a:avLst/>
          </a:prstGeom>
        </p:spPr>
      </p:pic>
    </p:spTree>
    <p:extLst>
      <p:ext uri="{BB962C8B-B14F-4D97-AF65-F5344CB8AC3E}">
        <p14:creationId xmlns:p14="http://schemas.microsoft.com/office/powerpoint/2010/main" val="3124021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21404" y="997423"/>
            <a:ext cx="10515600" cy="3643313"/>
          </a:xfrm>
          <a:solidFill>
            <a:schemeClr val="accent2">
              <a:lumMod val="60000"/>
              <a:lumOff val="40000"/>
            </a:schemeClr>
          </a:solidFill>
          <a:ln w="76200">
            <a:solidFill>
              <a:schemeClr val="tx1"/>
            </a:solidFill>
          </a:ln>
        </p:spPr>
        <p:txBody>
          <a:bodyPr>
            <a:normAutofit fontScale="90000"/>
          </a:bodyPr>
          <a:lstStyle/>
          <a:p>
            <a:r>
              <a:rPr lang="en-GB" dirty="0"/>
              <a:t>Year 3 continued to explore using colour with a focus on the work of </a:t>
            </a:r>
            <a:r>
              <a:rPr lang="en-GB" dirty="0" err="1"/>
              <a:t>Edvard</a:t>
            </a:r>
            <a:r>
              <a:rPr lang="en-GB" dirty="0"/>
              <a:t> Munch. We looked at his painting ‘The Scream’ and critiqued how he had used colour to express emotion. We then had fun creating our own interpretations of ‘The Scream’!</a:t>
            </a:r>
          </a:p>
        </p:txBody>
      </p:sp>
    </p:spTree>
    <p:extLst>
      <p:ext uri="{BB962C8B-B14F-4D97-AF65-F5344CB8AC3E}">
        <p14:creationId xmlns:p14="http://schemas.microsoft.com/office/powerpoint/2010/main" val="4086923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0825" y="452338"/>
            <a:ext cx="7626485" cy="5719864"/>
          </a:xfrm>
          <a:prstGeom prst="rect">
            <a:avLst/>
          </a:prstGeom>
        </p:spPr>
      </p:pic>
    </p:spTree>
    <p:extLst>
      <p:ext uri="{BB962C8B-B14F-4D97-AF65-F5344CB8AC3E}">
        <p14:creationId xmlns:p14="http://schemas.microsoft.com/office/powerpoint/2010/main" val="3494028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24AE-185E-41CE-ADD2-C7C38AF5BA4B}"/>
              </a:ext>
            </a:extLst>
          </p:cNvPr>
          <p:cNvSpPr>
            <a:spLocks noGrp="1"/>
          </p:cNvSpPr>
          <p:nvPr>
            <p:ph type="title"/>
          </p:nvPr>
        </p:nvSpPr>
        <p:spPr>
          <a:xfrm>
            <a:off x="838200" y="365124"/>
            <a:ext cx="10515600" cy="5787023"/>
          </a:xfrm>
          <a:solidFill>
            <a:schemeClr val="accent4">
              <a:lumMod val="40000"/>
              <a:lumOff val="60000"/>
            </a:schemeClr>
          </a:solidFill>
          <a:ln w="76200">
            <a:solidFill>
              <a:schemeClr val="tx1"/>
            </a:solidFill>
          </a:ln>
        </p:spPr>
        <p:txBody>
          <a:bodyPr>
            <a:normAutofit/>
          </a:bodyPr>
          <a:lstStyle/>
          <a:p>
            <a:r>
              <a:rPr lang="en-GB" dirty="0"/>
              <a:t>After half term, Year 4 came along to art club.</a:t>
            </a:r>
            <a:br>
              <a:rPr lang="en-GB" dirty="0"/>
            </a:br>
            <a:r>
              <a:rPr lang="en-GB" dirty="0"/>
              <a:t>The first artist we found out about was an Austrian artist called </a:t>
            </a:r>
            <a:r>
              <a:rPr lang="en-GB" dirty="0" err="1"/>
              <a:t>Friedensreich</a:t>
            </a:r>
            <a:r>
              <a:rPr lang="en-GB" dirty="0"/>
              <a:t> </a:t>
            </a:r>
            <a:r>
              <a:rPr lang="en-GB" dirty="0" err="1"/>
              <a:t>Huntertwasser</a:t>
            </a:r>
            <a:r>
              <a:rPr lang="en-GB" dirty="0"/>
              <a:t>. He was an artist and an architect who used his dreams and vivid imagination to create abstract art and incredible, fairy tale like, buildings which can be found in Vienna.</a:t>
            </a:r>
          </a:p>
        </p:txBody>
      </p:sp>
    </p:spTree>
    <p:extLst>
      <p:ext uri="{BB962C8B-B14F-4D97-AF65-F5344CB8AC3E}">
        <p14:creationId xmlns:p14="http://schemas.microsoft.com/office/powerpoint/2010/main" val="3516065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24AE-185E-41CE-ADD2-C7C38AF5BA4B}"/>
              </a:ext>
            </a:extLst>
          </p:cNvPr>
          <p:cNvSpPr>
            <a:spLocks noGrp="1"/>
          </p:cNvSpPr>
          <p:nvPr>
            <p:ph type="title"/>
          </p:nvPr>
        </p:nvSpPr>
        <p:spPr>
          <a:xfrm>
            <a:off x="838201" y="365124"/>
            <a:ext cx="3886200" cy="4407402"/>
          </a:xfrm>
          <a:solidFill>
            <a:schemeClr val="accent4">
              <a:lumMod val="40000"/>
              <a:lumOff val="60000"/>
            </a:schemeClr>
          </a:solidFill>
          <a:ln w="76200">
            <a:solidFill>
              <a:schemeClr val="tx1"/>
            </a:solidFill>
          </a:ln>
        </p:spPr>
        <p:txBody>
          <a:bodyPr>
            <a:normAutofit fontScale="90000"/>
          </a:bodyPr>
          <a:lstStyle/>
          <a:p>
            <a:r>
              <a:rPr lang="en-GB" dirty="0"/>
              <a:t>We had a go at creating our own ‘fairy tale’ like village pictures using pastels and pencils in the style of </a:t>
            </a:r>
            <a:r>
              <a:rPr lang="en-GB" dirty="0" err="1"/>
              <a:t>Huntertwasser</a:t>
            </a:r>
            <a:r>
              <a:rPr lang="en-GB" dirty="0"/>
              <a:t>.</a:t>
            </a:r>
          </a:p>
        </p:txBody>
      </p:sp>
      <p:pic>
        <p:nvPicPr>
          <p:cNvPr id="4" name="Picture 3" descr="A person drawing on a piece of paper&#10;&#10;Description automatically generated with low confidence">
            <a:extLst>
              <a:ext uri="{FF2B5EF4-FFF2-40B4-BE49-F238E27FC236}">
                <a16:creationId xmlns:a16="http://schemas.microsoft.com/office/drawing/2014/main" id="{F2343EB3-9CE6-ACF4-B86B-A93A105431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9032" y="365124"/>
            <a:ext cx="3170990" cy="2378243"/>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9CF262D6-B10E-383D-373A-491B32DBC3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2359" y="3429000"/>
            <a:ext cx="4064000" cy="3048000"/>
          </a:xfrm>
          <a:prstGeom prst="rect">
            <a:avLst/>
          </a:prstGeom>
        </p:spPr>
      </p:pic>
      <p:pic>
        <p:nvPicPr>
          <p:cNvPr id="8" name="Picture 7" descr="A picture containing text, person&#10;&#10;Description automatically generated">
            <a:extLst>
              <a:ext uri="{FF2B5EF4-FFF2-40B4-BE49-F238E27FC236}">
                <a16:creationId xmlns:a16="http://schemas.microsoft.com/office/drawing/2014/main" id="{86EF3B42-668B-32AA-5E5C-C6A791996C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824162" y="648702"/>
            <a:ext cx="3521242" cy="2640932"/>
          </a:xfrm>
          <a:prstGeom prst="rect">
            <a:avLst/>
          </a:prstGeom>
        </p:spPr>
      </p:pic>
    </p:spTree>
    <p:extLst>
      <p:ext uri="{BB962C8B-B14F-4D97-AF65-F5344CB8AC3E}">
        <p14:creationId xmlns:p14="http://schemas.microsoft.com/office/powerpoint/2010/main" val="3699092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edclothes&#10;&#10;Description automatically generated">
            <a:extLst>
              <a:ext uri="{FF2B5EF4-FFF2-40B4-BE49-F238E27FC236}">
                <a16:creationId xmlns:a16="http://schemas.microsoft.com/office/drawing/2014/main" id="{AF35A461-F92C-E9B0-B35E-AA378502B9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665" y="248655"/>
            <a:ext cx="4609429" cy="3457072"/>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7F11086F-C18D-5FB0-221D-1DDE1A8DE9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1177" y="248655"/>
            <a:ext cx="4416927" cy="3312695"/>
          </a:xfrm>
          <a:prstGeom prst="rect">
            <a:avLst/>
          </a:prstGeom>
        </p:spPr>
      </p:pic>
      <p:pic>
        <p:nvPicPr>
          <p:cNvPr id="7" name="Picture 6" descr="A picture containing text, fabric&#10;&#10;Description automatically generated">
            <a:extLst>
              <a:ext uri="{FF2B5EF4-FFF2-40B4-BE49-F238E27FC236}">
                <a16:creationId xmlns:a16="http://schemas.microsoft.com/office/drawing/2014/main" id="{B5EBC5C4-2798-BD6E-5527-1709E9070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7453" y="3296651"/>
            <a:ext cx="4416927" cy="3312696"/>
          </a:xfrm>
          <a:prstGeom prst="rect">
            <a:avLst/>
          </a:prstGeom>
        </p:spPr>
      </p:pic>
    </p:spTree>
    <p:extLst>
      <p:ext uri="{BB962C8B-B14F-4D97-AF65-F5344CB8AC3E}">
        <p14:creationId xmlns:p14="http://schemas.microsoft.com/office/powerpoint/2010/main" val="2085443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24AE-185E-41CE-ADD2-C7C38AF5BA4B}"/>
              </a:ext>
            </a:extLst>
          </p:cNvPr>
          <p:cNvSpPr>
            <a:spLocks noGrp="1"/>
          </p:cNvSpPr>
          <p:nvPr>
            <p:ph type="title"/>
          </p:nvPr>
        </p:nvSpPr>
        <p:spPr>
          <a:xfrm>
            <a:off x="838201" y="365125"/>
            <a:ext cx="4969042" cy="5426076"/>
          </a:xfrm>
          <a:solidFill>
            <a:schemeClr val="accent4">
              <a:lumMod val="40000"/>
              <a:lumOff val="60000"/>
            </a:schemeClr>
          </a:solidFill>
          <a:ln w="76200">
            <a:solidFill>
              <a:schemeClr val="tx1"/>
            </a:solidFill>
          </a:ln>
        </p:spPr>
        <p:txBody>
          <a:bodyPr>
            <a:normAutofit fontScale="90000"/>
          </a:bodyPr>
          <a:lstStyle/>
          <a:p>
            <a:r>
              <a:rPr lang="en-GB" sz="4000" dirty="0"/>
              <a:t>We continued to look at </a:t>
            </a:r>
            <a:r>
              <a:rPr lang="en-GB" sz="4000" dirty="0" err="1"/>
              <a:t>Huntertwasser’s</a:t>
            </a:r>
            <a:r>
              <a:rPr lang="en-GB" sz="4000" dirty="0"/>
              <a:t> work, focussing on his abstract dream paintings. We began by creating spirals with pastels and then dripped paint in spirals to try and create the ‘vortex’ effect that </a:t>
            </a:r>
            <a:r>
              <a:rPr lang="en-GB" sz="4000" dirty="0" err="1"/>
              <a:t>Huntertwasser</a:t>
            </a:r>
            <a:r>
              <a:rPr lang="en-GB" sz="4000" dirty="0"/>
              <a:t> created in his paintings</a:t>
            </a:r>
            <a:r>
              <a:rPr lang="en-GB" dirty="0"/>
              <a:t>.</a:t>
            </a:r>
          </a:p>
        </p:txBody>
      </p:sp>
      <p:pic>
        <p:nvPicPr>
          <p:cNvPr id="4" name="Picture 3" descr="A picture containing thread&#10;&#10;Description automatically generated">
            <a:extLst>
              <a:ext uri="{FF2B5EF4-FFF2-40B4-BE49-F238E27FC236}">
                <a16:creationId xmlns:a16="http://schemas.microsoft.com/office/drawing/2014/main" id="{03A3452B-53AB-56CF-001C-1E3392519E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6568" y="389021"/>
            <a:ext cx="4053305" cy="3039979"/>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C8240DC0-C845-5E1A-336A-321F369702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6568" y="3681664"/>
            <a:ext cx="4053305" cy="3039979"/>
          </a:xfrm>
          <a:prstGeom prst="rect">
            <a:avLst/>
          </a:prstGeom>
        </p:spPr>
      </p:pic>
    </p:spTree>
    <p:extLst>
      <p:ext uri="{BB962C8B-B14F-4D97-AF65-F5344CB8AC3E}">
        <p14:creationId xmlns:p14="http://schemas.microsoft.com/office/powerpoint/2010/main" val="1086207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2AE95-01DF-F193-F739-4EE13D824A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094" y="553452"/>
            <a:ext cx="5443621" cy="4082716"/>
          </a:xfrm>
          <a:prstGeom prst="rect">
            <a:avLst/>
          </a:prstGeom>
        </p:spPr>
      </p:pic>
      <p:pic>
        <p:nvPicPr>
          <p:cNvPr id="5" name="Picture 4" descr="A picture containing text, colorful&#10;&#10;Description automatically generated">
            <a:extLst>
              <a:ext uri="{FF2B5EF4-FFF2-40B4-BE49-F238E27FC236}">
                <a16:creationId xmlns:a16="http://schemas.microsoft.com/office/drawing/2014/main" id="{ABB018E7-26BA-F322-6C60-D5ADF10D79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5474" y="1604211"/>
            <a:ext cx="6133432" cy="4600074"/>
          </a:xfrm>
          <a:prstGeom prst="rect">
            <a:avLst/>
          </a:prstGeom>
        </p:spPr>
      </p:pic>
    </p:spTree>
    <p:extLst>
      <p:ext uri="{BB962C8B-B14F-4D97-AF65-F5344CB8AC3E}">
        <p14:creationId xmlns:p14="http://schemas.microsoft.com/office/powerpoint/2010/main" val="1062780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24AE-185E-41CE-ADD2-C7C38AF5BA4B}"/>
              </a:ext>
            </a:extLst>
          </p:cNvPr>
          <p:cNvSpPr>
            <a:spLocks noGrp="1"/>
          </p:cNvSpPr>
          <p:nvPr>
            <p:ph type="title"/>
          </p:nvPr>
        </p:nvSpPr>
        <p:spPr>
          <a:xfrm>
            <a:off x="838200" y="365124"/>
            <a:ext cx="10515600" cy="5787023"/>
          </a:xfrm>
          <a:solidFill>
            <a:schemeClr val="accent4">
              <a:lumMod val="40000"/>
              <a:lumOff val="60000"/>
            </a:schemeClr>
          </a:solidFill>
          <a:ln w="76200">
            <a:solidFill>
              <a:schemeClr val="tx1"/>
            </a:solidFill>
          </a:ln>
        </p:spPr>
        <p:txBody>
          <a:bodyPr>
            <a:normAutofit/>
          </a:bodyPr>
          <a:lstStyle/>
          <a:p>
            <a:r>
              <a:rPr lang="en-GB" dirty="0"/>
              <a:t>We then spent a session looking at the work of Bridget Riley who created optical illusions with lines and patterns. This wasn’t planned but the children were so taken by one of her pictures (that we accidentally came across) that they wanted to have a go at creating some Op art for themselves!</a:t>
            </a:r>
          </a:p>
        </p:txBody>
      </p:sp>
    </p:spTree>
    <p:extLst>
      <p:ext uri="{BB962C8B-B14F-4D97-AF65-F5344CB8AC3E}">
        <p14:creationId xmlns:p14="http://schemas.microsoft.com/office/powerpoint/2010/main" val="301251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person, table&#10;&#10;Description automatically generated">
            <a:extLst>
              <a:ext uri="{FF2B5EF4-FFF2-40B4-BE49-F238E27FC236}">
                <a16:creationId xmlns:a16="http://schemas.microsoft.com/office/drawing/2014/main" id="{7C4D0B1F-C7F6-B150-3B57-BE33D2F19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0904" y="493295"/>
            <a:ext cx="5197641" cy="3898231"/>
          </a:xfrm>
          <a:prstGeom prst="rect">
            <a:avLst/>
          </a:prstGeom>
        </p:spPr>
      </p:pic>
      <p:pic>
        <p:nvPicPr>
          <p:cNvPr id="7" name="Picture 6" descr="A picture containing text, person, indoor, working&#10;&#10;Description automatically generated">
            <a:extLst>
              <a:ext uri="{FF2B5EF4-FFF2-40B4-BE49-F238E27FC236}">
                <a16:creationId xmlns:a16="http://schemas.microsoft.com/office/drawing/2014/main" id="{1FE8E14E-9DBF-16AE-41A4-A8B6E5D22D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76" y="493294"/>
            <a:ext cx="5139924" cy="3854943"/>
          </a:xfrm>
          <a:prstGeom prst="rect">
            <a:avLst/>
          </a:prstGeom>
        </p:spPr>
      </p:pic>
      <p:sp>
        <p:nvSpPr>
          <p:cNvPr id="10" name="Oval 9">
            <a:extLst>
              <a:ext uri="{FF2B5EF4-FFF2-40B4-BE49-F238E27FC236}">
                <a16:creationId xmlns:a16="http://schemas.microsoft.com/office/drawing/2014/main" id="{FA2C3D55-554D-3FD6-9B54-9BB98D99831C}"/>
              </a:ext>
            </a:extLst>
          </p:cNvPr>
          <p:cNvSpPr/>
          <p:nvPr/>
        </p:nvSpPr>
        <p:spPr>
          <a:xfrm>
            <a:off x="9111917" y="136357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6559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B45567-8137-D760-3A31-9265D54B15C4}"/>
              </a:ext>
            </a:extLst>
          </p:cNvPr>
          <p:cNvPicPr>
            <a:picLocks noChangeAspect="1"/>
          </p:cNvPicPr>
          <p:nvPr/>
        </p:nvPicPr>
        <p:blipFill>
          <a:blip r:embed="rId2"/>
          <a:stretch>
            <a:fillRect/>
          </a:stretch>
        </p:blipFill>
        <p:spPr>
          <a:xfrm>
            <a:off x="2509982" y="4146884"/>
            <a:ext cx="3273522" cy="2453936"/>
          </a:xfrm>
          <a:prstGeom prst="rect">
            <a:avLst/>
          </a:prstGeom>
        </p:spPr>
      </p:pic>
      <p:pic>
        <p:nvPicPr>
          <p:cNvPr id="4" name="Picture 3" descr="Text&#10;&#10;Description automatically generated">
            <a:extLst>
              <a:ext uri="{FF2B5EF4-FFF2-40B4-BE49-F238E27FC236}">
                <a16:creationId xmlns:a16="http://schemas.microsoft.com/office/drawing/2014/main" id="{821694F5-8787-973C-585D-846DB3DE2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52926"/>
            <a:ext cx="5785853" cy="4339390"/>
          </a:xfrm>
          <a:prstGeom prst="rect">
            <a:avLst/>
          </a:prstGeom>
        </p:spPr>
      </p:pic>
      <p:pic>
        <p:nvPicPr>
          <p:cNvPr id="5" name="Picture 4">
            <a:extLst>
              <a:ext uri="{FF2B5EF4-FFF2-40B4-BE49-F238E27FC236}">
                <a16:creationId xmlns:a16="http://schemas.microsoft.com/office/drawing/2014/main" id="{30A362DF-B669-42DB-7B22-828CE0341642}"/>
              </a:ext>
            </a:extLst>
          </p:cNvPr>
          <p:cNvPicPr>
            <a:picLocks noChangeAspect="1"/>
          </p:cNvPicPr>
          <p:nvPr/>
        </p:nvPicPr>
        <p:blipFill>
          <a:blip r:embed="rId4"/>
          <a:stretch>
            <a:fillRect/>
          </a:stretch>
        </p:blipFill>
        <p:spPr>
          <a:xfrm>
            <a:off x="576866" y="352926"/>
            <a:ext cx="4701312" cy="3527829"/>
          </a:xfrm>
          <a:prstGeom prst="rect">
            <a:avLst/>
          </a:prstGeom>
        </p:spPr>
      </p:pic>
    </p:spTree>
    <p:extLst>
      <p:ext uri="{BB962C8B-B14F-4D97-AF65-F5344CB8AC3E}">
        <p14:creationId xmlns:p14="http://schemas.microsoft.com/office/powerpoint/2010/main" val="3825915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24AE-185E-41CE-ADD2-C7C38AF5BA4B}"/>
              </a:ext>
            </a:extLst>
          </p:cNvPr>
          <p:cNvSpPr>
            <a:spLocks noGrp="1"/>
          </p:cNvSpPr>
          <p:nvPr>
            <p:ph type="title"/>
          </p:nvPr>
        </p:nvSpPr>
        <p:spPr>
          <a:xfrm>
            <a:off x="838200" y="365124"/>
            <a:ext cx="10515600" cy="5787023"/>
          </a:xfrm>
          <a:solidFill>
            <a:schemeClr val="accent4">
              <a:lumMod val="40000"/>
              <a:lumOff val="60000"/>
            </a:schemeClr>
          </a:solidFill>
          <a:ln w="76200">
            <a:solidFill>
              <a:schemeClr val="tx1"/>
            </a:solidFill>
          </a:ln>
        </p:spPr>
        <p:txBody>
          <a:bodyPr>
            <a:normAutofit/>
          </a:bodyPr>
          <a:lstStyle/>
          <a:p>
            <a:r>
              <a:rPr lang="en-GB" dirty="0"/>
              <a:t>The final artist we learned about was Pablo Picasso. With a focus on his portrait paintings, in particular his painting ‘The Weeping Woman’, we discussed how Picasso had created the composition, using abstract shapes to define the features on the face he painted. We then had a go at creating relief sculptures using layers of card to create faces in a cubist style!</a:t>
            </a:r>
          </a:p>
        </p:txBody>
      </p:sp>
    </p:spTree>
    <p:extLst>
      <p:ext uri="{BB962C8B-B14F-4D97-AF65-F5344CB8AC3E}">
        <p14:creationId xmlns:p14="http://schemas.microsoft.com/office/powerpoint/2010/main" val="1038676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003A0E10-CE53-222A-E1C2-D00E70A414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89500" y="792081"/>
            <a:ext cx="4411581" cy="3308686"/>
          </a:xfrm>
          <a:prstGeom prst="rect">
            <a:avLst/>
          </a:prstGeom>
        </p:spPr>
      </p:pic>
      <p:pic>
        <p:nvPicPr>
          <p:cNvPr id="5" name="Picture 4" descr="A person holding a book&#10;&#10;Description automatically generated with medium confidence">
            <a:extLst>
              <a:ext uri="{FF2B5EF4-FFF2-40B4-BE49-F238E27FC236}">
                <a16:creationId xmlns:a16="http://schemas.microsoft.com/office/drawing/2014/main" id="{78014E3F-81FE-E154-F4FE-CD87CECB37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751844" y="2572752"/>
            <a:ext cx="4411582" cy="3308687"/>
          </a:xfrm>
          <a:prstGeom prst="rect">
            <a:avLst/>
          </a:prstGeom>
        </p:spPr>
      </p:pic>
      <p:pic>
        <p:nvPicPr>
          <p:cNvPr id="7" name="Picture 6" descr="A picture containing text, indoor, person&#10;&#10;Description automatically generated">
            <a:extLst>
              <a:ext uri="{FF2B5EF4-FFF2-40B4-BE49-F238E27FC236}">
                <a16:creationId xmlns:a16="http://schemas.microsoft.com/office/drawing/2014/main" id="{002D5B93-547C-E355-B623-0BB129D483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671133" y="814139"/>
            <a:ext cx="4588043" cy="3441033"/>
          </a:xfrm>
          <a:prstGeom prst="rect">
            <a:avLst/>
          </a:prstGeom>
        </p:spPr>
      </p:pic>
    </p:spTree>
    <p:extLst>
      <p:ext uri="{BB962C8B-B14F-4D97-AF65-F5344CB8AC3E}">
        <p14:creationId xmlns:p14="http://schemas.microsoft.com/office/powerpoint/2010/main" val="2657795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311</Words>
  <Application>Microsoft Office PowerPoint</Application>
  <PresentationFormat>Widescreen</PresentationFormat>
  <Paragraphs>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Bradley Hand ITC</vt:lpstr>
      <vt:lpstr>Calibri</vt:lpstr>
      <vt:lpstr>Calibri Light</vt:lpstr>
      <vt:lpstr>Office Theme</vt:lpstr>
      <vt:lpstr>  What have we been up to in Art club this term?                                                       Year 3 and Year 4</vt:lpstr>
      <vt:lpstr>           Year 3 began the year learning about                                  Alma Thomas  an American artist who was the first female black artist to go to university to do an art degree. She really wanted to promote art throughout the black communities in America during the 1950s, 60s and 70s. She wanted people to feel good about using colour to express themselves.</vt:lpstr>
      <vt:lpstr>PowerPoint Presentation</vt:lpstr>
      <vt:lpstr>Having begun an exploration of using colour, Year 3 went onto looking at the work of the expressionist artist Paul Klee, in particular his paintings of towns and villages.</vt:lpstr>
      <vt:lpstr>PowerPoint Presentation</vt:lpstr>
      <vt:lpstr>Year 3 continued to explore using colour with a focus on the work of Edvard Munch. We looked at his painting ‘The Scream’ and critiqued how he had used colour to express emotion. We then had fun creating our own interpretations of ‘The Scream’!</vt:lpstr>
      <vt:lpstr>PowerPoint Presentation</vt:lpstr>
      <vt:lpstr>After half term, Year 4 came along to art club. The first artist we found out about was an Austrian artist called Friedensreich Huntertwasser. He was an artist and an architect who used his dreams and vivid imagination to create abstract art and incredible, fairy tale like, buildings which can be found in Vienna.</vt:lpstr>
      <vt:lpstr>We had a go at creating our own ‘fairy tale’ like village pictures using pastels and pencils in the style of Huntertwasser.</vt:lpstr>
      <vt:lpstr>PowerPoint Presentation</vt:lpstr>
      <vt:lpstr>We continued to look at Huntertwasser’s work, focussing on his abstract dream paintings. We began by creating spirals with pastels and then dripped paint in spirals to try and create the ‘vortex’ effect that Huntertwasser created in his paintings.</vt:lpstr>
      <vt:lpstr>PowerPoint Presentation</vt:lpstr>
      <vt:lpstr>We then spent a session looking at the work of Bridget Riley who created optical illusions with lines and patterns. This wasn’t planned but the children were so taken by one of her pictures (that we accidentally came across) that they wanted to have a go at creating some Op art for themselves!</vt:lpstr>
      <vt:lpstr>PowerPoint Presentation</vt:lpstr>
      <vt:lpstr>PowerPoint Presentation</vt:lpstr>
      <vt:lpstr>The final artist we learned about was Pablo Picasso. With a focus on his portrait paintings, in particular his painting ‘The Weeping Woman’, we discussed how Picasso had created the composition, using abstract shapes to define the features on the face he painted. We then had a go at creating relief sculptures using layers of card to create faces in a cubist style!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have we been up to in Art club this term?                                                       Year 3 and Year 4</dc:title>
  <dc:creator>Sarah McWhinnie</dc:creator>
  <cp:lastModifiedBy>Robert Veale</cp:lastModifiedBy>
  <cp:revision>3</cp:revision>
  <dcterms:created xsi:type="dcterms:W3CDTF">2022-12-08T18:08:07Z</dcterms:created>
  <dcterms:modified xsi:type="dcterms:W3CDTF">2022-12-12T10:25:55Z</dcterms:modified>
</cp:coreProperties>
</file>